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7" r:id="rId1"/>
  </p:sldMasterIdLst>
  <p:notesMasterIdLst>
    <p:notesMasterId r:id="rId71"/>
  </p:notesMasterIdLst>
  <p:handoutMasterIdLst>
    <p:handoutMasterId r:id="rId72"/>
  </p:handoutMasterIdLst>
  <p:sldIdLst>
    <p:sldId id="1797" r:id="rId2"/>
    <p:sldId id="2095" r:id="rId3"/>
    <p:sldId id="2096" r:id="rId4"/>
    <p:sldId id="2097" r:id="rId5"/>
    <p:sldId id="2098" r:id="rId6"/>
    <p:sldId id="2100" r:id="rId7"/>
    <p:sldId id="260" r:id="rId8"/>
    <p:sldId id="261" r:id="rId9"/>
    <p:sldId id="262" r:id="rId10"/>
    <p:sldId id="263" r:id="rId11"/>
    <p:sldId id="266" r:id="rId12"/>
    <p:sldId id="267" r:id="rId13"/>
    <p:sldId id="269" r:id="rId14"/>
    <p:sldId id="271" r:id="rId15"/>
    <p:sldId id="301" r:id="rId16"/>
    <p:sldId id="2099" r:id="rId17"/>
    <p:sldId id="2077" r:id="rId18"/>
    <p:sldId id="2121" r:id="rId19"/>
    <p:sldId id="2061" r:id="rId20"/>
    <p:sldId id="2053" r:id="rId21"/>
    <p:sldId id="2054" r:id="rId22"/>
    <p:sldId id="2076" r:id="rId23"/>
    <p:sldId id="2062" r:id="rId24"/>
    <p:sldId id="2063" r:id="rId25"/>
    <p:sldId id="2064" r:id="rId26"/>
    <p:sldId id="2065" r:id="rId27"/>
    <p:sldId id="2066" r:id="rId28"/>
    <p:sldId id="2067" r:id="rId29"/>
    <p:sldId id="2068" r:id="rId30"/>
    <p:sldId id="2069" r:id="rId31"/>
    <p:sldId id="2070" r:id="rId32"/>
    <p:sldId id="2071" r:id="rId33"/>
    <p:sldId id="2074" r:id="rId34"/>
    <p:sldId id="2073" r:id="rId35"/>
    <p:sldId id="2072" r:id="rId36"/>
    <p:sldId id="2105" r:id="rId37"/>
    <p:sldId id="2101" r:id="rId38"/>
    <p:sldId id="2102" r:id="rId39"/>
    <p:sldId id="2103" r:id="rId40"/>
    <p:sldId id="2104" r:id="rId41"/>
    <p:sldId id="2110" r:id="rId42"/>
    <p:sldId id="2111" r:id="rId43"/>
    <p:sldId id="2112" r:id="rId44"/>
    <p:sldId id="2113" r:id="rId45"/>
    <p:sldId id="2114" r:id="rId46"/>
    <p:sldId id="2115" r:id="rId47"/>
    <p:sldId id="2016" r:id="rId48"/>
    <p:sldId id="2048" r:id="rId49"/>
    <p:sldId id="2049" r:id="rId50"/>
    <p:sldId id="2107" r:id="rId51"/>
    <p:sldId id="2108" r:id="rId52"/>
    <p:sldId id="2027" r:id="rId53"/>
    <p:sldId id="2055" r:id="rId54"/>
    <p:sldId id="2026" r:id="rId55"/>
    <p:sldId id="2035" r:id="rId56"/>
    <p:sldId id="2017" r:id="rId57"/>
    <p:sldId id="2022" r:id="rId58"/>
    <p:sldId id="2018" r:id="rId59"/>
    <p:sldId id="2023" r:id="rId60"/>
    <p:sldId id="2106" r:id="rId61"/>
    <p:sldId id="2117" r:id="rId62"/>
    <p:sldId id="2116" r:id="rId63"/>
    <p:sldId id="2118" r:id="rId64"/>
    <p:sldId id="2119" r:id="rId65"/>
    <p:sldId id="2120" r:id="rId66"/>
    <p:sldId id="2109" r:id="rId67"/>
    <p:sldId id="1865" r:id="rId68"/>
    <p:sldId id="1892" r:id="rId69"/>
    <p:sldId id="1803"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EBC10C-B545-2BB3-C571-55140D95BF7A}" name="Raghav Donakanti" initials="RD" userId="S::raghav.donakanti@students.iiit.ac.in::8ac743d8-555b-4386-b384-373bc7d62f68" providerId="AD"/>
  <p188:author id="{169CBB55-591A-3365-EF9E-92969919AFD0}" name="Ponnurangam Kumaraguru" initials="PK" userId="S::pk.guru@iiit.ac.in::c2bc2610-0c6e-4dfc-8497-311072426e73" providerId="AD"/>
  <p188:author id="{039D24C7-4D02-095E-F7AE-3994AE12C128}" name="Priyanshul Govil" initials="PG" userId="S::priyanshul.govil@research.iiit.ac.in::5bbed8f7-2121-484e-a008-933e6f40ac28"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4FF"/>
    <a:srgbClr val="45AC1A"/>
    <a:srgbClr val="F9E1FF"/>
    <a:srgbClr val="50D9F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0BB113-33F7-E54A-AAC8-6196F417BEE6}" v="35" dt="2024-01-10T23:53:24.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114"/>
    <p:restoredTop sz="80192"/>
  </p:normalViewPr>
  <p:slideViewPr>
    <p:cSldViewPr snapToGrid="0">
      <p:cViewPr varScale="1">
        <p:scale>
          <a:sx n="100" d="100"/>
          <a:sy n="100" d="100"/>
        </p:scale>
        <p:origin x="184" y="392"/>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98911C-9E6F-9349-AA8C-828BB3D9709E}" type="datetimeFigureOut">
              <a:rPr lang="en-US" smtClean="0"/>
              <a:pPr/>
              <a:t>1/31/2024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E2E826-76D0-E041-AF94-90439CD23105}" type="slidenum">
              <a:rPr lang="en-US" smtClean="0"/>
              <a:pPr/>
              <a:t>‹#›</a:t>
            </a:fld>
            <a:endParaRPr lang="en-US"/>
          </a:p>
        </p:txBody>
      </p:sp>
    </p:spTree>
    <p:extLst>
      <p:ext uri="{BB962C8B-B14F-4D97-AF65-F5344CB8AC3E}">
        <p14:creationId xmlns:p14="http://schemas.microsoft.com/office/powerpoint/2010/main" val="241019199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4T12:07:44.093"/>
    </inkml:context>
    <inkml:brush xml:id="br0">
      <inkml:brushProperty name="width" value="0.2" units="cm"/>
      <inkml:brushProperty name="height" value="0.2" units="cm"/>
      <inkml:brushProperty name="color" value="#E71224"/>
    </inkml:brush>
  </inkml:definitions>
  <inkml:trace contextRef="#ctx0" brushRef="#br0">185 0 24575,'-21'27'0,"-6"8"0,1-2 0,0 6 0,4-2 0,6 2 0,1-7 0,3-1 0,2-2 0,5-4 0,2-1 0,1-2 0,2-6 0,0 1 0,1-2 0,0 0 0,2 1 0,-2 0 0,1-1 0,3-1 0,-2-5 0,4 1 0,-2-1 0,2-1 0,0 1 0,2 0 0,2 0 0,3 3 0,3 2 0,9 2 0,4-1 0,3 2 0,3 1 0,-1 1 0,7 3 0,1 2 0,21 5 0,1-4 0,4 0 0,0-6 0,-18-5 0,0-4 0,-11-2 0,7-1 0,-1-6 0,1 2 0,14-1 0,-8 1 0,3 1 0,5-1 0,-5-1 0,10 1 0,-4-2 0,11 3 0,-9-3 0,1 2 0,7-3 0,-8 2 0,-25-1 0,0-1 0,28 1 0,6 1 0,-15-2 0,-4-2 0,-11 2 0,-11-1 0,0 1 0,-4 0 0,5 0 0,-1 1 0,9-1 0,3 0 0,-4-1 0,3-2 0,-14-1 0,2 0 0,-11-1 0,3-1 0,-1-2 0,4-1 0,4 1 0,13-7 0,11 0 0,16-10 0,-9 8 0,1-5 0,-25 10 0,-8-1 0,-11 3 0,-10 3 0,0 0 0,-3-1 0,0 1 0,-2-1 0,2 0 0,-3 0 0,0 0 0,0-1 0,-2-4 0,0-1 0,-3-1 0,0 0 0,-3-3 0,-2-4 0,1 2 0,-2-1 0,0 3 0,-2-2 0,-1 0 0,-3-1 0,-5-2 0,-5-2 0,-3 0 0,-1 3 0,-2-1 0,1 4 0,-11-5 0,-1 5 0,1 2 0,-10-2 0,-5 5 0,-2-4 0,17 9 0,-1 1 0,-25-10 0,26 9 0,-1 2 0,-24-7 0,-6 1 0,15 5 0,6 1 0,6 1 0,6 6 0,-11-1 0,-10 0 0,20 0 0,-2 0 0,3-1 0,0 2 0,-3-1 0,1 0 0,0 1 0,1 0 0,-31 0 0,29 0 0,-1 0 0,-30-1 0,32 0 0,0-1 0,-32-1 0,11 1 0,3-1 0,16 3 0,-1-2 0,5 1 0,1 0 0,7 1 0,3 0 0,5 1 0,8-1 0,0 1 0,-5-1 0,-4 0 0,-5 0 0,5-1 0,1 1 0,8-1 0,-1 1 0,-1 0 0,3-1 0,1 1 0,2-1 0,0 1 0,-4 0 0,-2 0 0,-4 1 0,2 0 0,-1 0 0,-7 1 0,-6-2 0,-9 2 0,9-2 0,9 0 0,14 0 0,6-1 0,-1-2 0,3 2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4T12:07:51.901"/>
    </inkml:context>
    <inkml:brush xml:id="br0">
      <inkml:brushProperty name="width" value="0.2" units="cm"/>
      <inkml:brushProperty name="height" value="0.2" units="cm"/>
      <inkml:brushProperty name="color" value="#E71224"/>
    </inkml:brush>
  </inkml:definitions>
  <inkml:trace contextRef="#ctx0" brushRef="#br0">198 68 24575,'-22'12'0,"-4"9"0,4 3 0,-5 8 0,4 0 0,-1 0 0,4 2 0,6-2 0,3 1 0,6-6 0,2 0 0,3-3 0,0-3 0,1-1 0,-1-1 0,2-1 0,-2 0 0,2-3 0,0 3 0,0-3 0,2 0 0,-1 0 0,2 0 0,0 0 0,-1 1 0,4 1 0,1-1 0,3-2 0,2 1 0,-1-2 0,1 1 0,-4-3 0,4 5 0,-1-5 0,5 6 0,12 4 0,-11-4 0,8 2 0,-10-5 0,1 1 0,4 0 0,9 3 0,-2-5 0,6 3 0,-10-4 0,2 0 0,-7-1 0,1 0 0,4-2 0,4 1 0,7 0 0,1-3 0,1 1 0,-11-1 0,-5-2 0,-4 1 0,-1 1 0,5 1 0,13 5 0,7-4 0,21 3 0,1-3 0,-15-5 0,1 1 0,-8-1 0,-1-1 0,5 1 0,0-1 0,-8-2 0,4 1 0,8 2 0,5 1 0,-4-1 0,0-1 0,0 0-143,5 3 1,4 0 0,-8-1 142,18-1 0,-28-1 0,1 0 0,-2-2 0,-1 1 0,-1 0 0,2 0 0,8 0 0,-1-1 0,26 1 0,-30-1 0,0 1 0,27-1 0,-31-1 0,1 0 0,-3 1 0,0 0 0,0-1 0,1 1 0,4 1 0,0-2 0,-4 1 0,0 0 0,7 0 0,0-1 0,-1 0 0,0 0 0,3 2 0,1-1 0,0-1 0,0 0 0,-4 0 0,1 0 0,7-1 0,-2-1 0,-3 2 0,0 0 0,3-2 0,0-1 0,-3 2 0,-3-2 213,-1-1 1,-3-1-214,25-1 0,-14-4 0,-10 2 0,-12-6 0,-2 1 0,8-6 0,3-3 0,14-6 0,-1 0 0,8-4 0,-11 2 0,-2 1 0,-9 0 0,-6 0 0,-5-1 0,-6 6 0,-7 0 0,-5 6 0,-4 0 0,2-3 0,4-1 0,0-6 0,-1 4 0,-3-2 0,-5 3 0,0 1 0,-2-4 0,1-1 0,0 0 0,-1-5 0,3 6 0,-3-5 0,1 7 0,-3 1 0,-2 4 0,-1 0 0,-3 0 0,-1-4 0,-4-1 0,1 2 0,-7 0 0,1 4 0,-13-5 0,-1 3 0,-14-2 0,4 6 0,-21 0 0,-10 7 0,35 5 0,-1 1 0,-12-1 0,-2 0-223,4 1 1,-1 0 222,-2 0 0,-1-1 0,-2-1 0,-1 2 0,7 0 0,-1 0 0,-2 0 0,0 0 0,5 0 0,0 0 0,-4 0 0,2 0 0,7-1 0,0 0 0,1 1 0,1 1 0,-28 0 0,14 1 0,8 1 0,6 0 0,2 1 445,2-1-445,0 3 0,-8-3 0,-7 1 0,-10 0 0,22 0 0,-3 0 0,-4 0 0,-2 0-280,-8 1 1,0-1 279,1 0 0,0-1 0,-12 2 0,-1 0 0,1-1 0,1-1 0,0 0 0,2 1 0,-2 0 0,5-2 0,21 1 0,3 0 0,-26 0 0,27 0 0,9 0 0,3 0 0,2 0 0,-6 0 559,6 2-559,-6-2 0,2 2 0,-9 0 0,-1-1 0,0-1 0,-4-1 0,1 0 0,-4 1 0,-13 0 0,11 0 0,-9 0 0,17 0 0,-3 0 0,8 0 0,-5 0 0,-10 0 0,-9-1 0,-15-1 0,7-1 0,1-2 0,20 2 0,14-1 0,11 3 0,13-1 0,-3 2 0,-1-1 0,-11 1 0,2 0 0,-3 0 0,-3-1 0,3 0 0,2 1 0,8 0 0,8-1 0,1 0 0,-3-3 0,2 1 0,-2 0 0,4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850D8A-AAB3-964D-99E5-BA26F602F79D}" type="datetimeFigureOut">
              <a:rPr lang="en-US" smtClean="0"/>
              <a:pPr/>
              <a:t>1/31/2024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70F82A-B685-0D4C-882B-03318B8609DB}" type="slidenum">
              <a:rPr lang="en-US" smtClean="0"/>
              <a:pPr/>
              <a:t>‹#›</a:t>
            </a:fld>
            <a:endParaRPr lang="en-US"/>
          </a:p>
        </p:txBody>
      </p:sp>
    </p:spTree>
    <p:extLst>
      <p:ext uri="{BB962C8B-B14F-4D97-AF65-F5344CB8AC3E}">
        <p14:creationId xmlns:p14="http://schemas.microsoft.com/office/powerpoint/2010/main" val="6441212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70F82A-B685-0D4C-882B-03318B8609DB}" type="slidenum">
              <a:rPr lang="en-US" smtClean="0"/>
              <a:pPr/>
              <a:t>1</a:t>
            </a:fld>
            <a:endParaRPr lang="en-US"/>
          </a:p>
        </p:txBody>
      </p:sp>
    </p:spTree>
    <p:extLst>
      <p:ext uri="{BB962C8B-B14F-4D97-AF65-F5344CB8AC3E}">
        <p14:creationId xmlns:p14="http://schemas.microsoft.com/office/powerpoint/2010/main" val="2749903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65321170d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65321170d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g265321170d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24</a:t>
            </a:fld>
            <a:endParaRPr lang="en-US"/>
          </a:p>
        </p:txBody>
      </p:sp>
    </p:spTree>
    <p:extLst>
      <p:ext uri="{BB962C8B-B14F-4D97-AF65-F5344CB8AC3E}">
        <p14:creationId xmlns:p14="http://schemas.microsoft.com/office/powerpoint/2010/main" val="373170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242424"/>
                </a:solidFill>
                <a:effectLst/>
                <a:latin typeface="source-serif-pro"/>
              </a:rPr>
              <a:t>What drove it? In part, it was the development of new algorithms — most notably GANs, transformers and diffusion models. However, the key underlying factor was scaling up the amount of compute and data used during training. </a:t>
            </a:r>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25</a:t>
            </a:fld>
            <a:endParaRPr lang="en-US"/>
          </a:p>
        </p:txBody>
      </p:sp>
    </p:spTree>
    <p:extLst>
      <p:ext uri="{BB962C8B-B14F-4D97-AF65-F5344CB8AC3E}">
        <p14:creationId xmlns:p14="http://schemas.microsoft.com/office/powerpoint/2010/main" val="6345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28</a:t>
            </a:fld>
            <a:endParaRPr lang="en-US"/>
          </a:p>
        </p:txBody>
      </p:sp>
    </p:spTree>
    <p:extLst>
      <p:ext uri="{BB962C8B-B14F-4D97-AF65-F5344CB8AC3E}">
        <p14:creationId xmlns:p14="http://schemas.microsoft.com/office/powerpoint/2010/main" val="19310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35</a:t>
            </a:fld>
            <a:endParaRPr lang="en-US"/>
          </a:p>
        </p:txBody>
      </p:sp>
    </p:spTree>
    <p:extLst>
      <p:ext uri="{BB962C8B-B14F-4D97-AF65-F5344CB8AC3E}">
        <p14:creationId xmlns:p14="http://schemas.microsoft.com/office/powerpoint/2010/main" val="137657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BDC1C6"/>
                </a:solidFill>
                <a:effectLst/>
                <a:latin typeface="arial" panose="020B0604020202020204" pitchFamily="34" charset="0"/>
              </a:rPr>
              <a:t>Floating-point operations </a:t>
            </a:r>
            <a:endParaRPr lang="en-US" dirty="0"/>
          </a:p>
        </p:txBody>
      </p:sp>
      <p:sp>
        <p:nvSpPr>
          <p:cNvPr id="4" name="Slide Number Placeholder 3"/>
          <p:cNvSpPr>
            <a:spLocks noGrp="1"/>
          </p:cNvSpPr>
          <p:nvPr>
            <p:ph type="sldNum" sz="quarter" idx="5"/>
          </p:nvPr>
        </p:nvSpPr>
        <p:spPr/>
        <p:txBody>
          <a:bodyPr/>
          <a:lstStyle/>
          <a:p>
            <a:fld id="{6B70F82A-B685-0D4C-882B-03318B8609DB}" type="slidenum">
              <a:rPr lang="en-US" smtClean="0"/>
              <a:pPr/>
              <a:t>65</a:t>
            </a:fld>
            <a:endParaRPr lang="en-US"/>
          </a:p>
        </p:txBody>
      </p:sp>
    </p:spTree>
    <p:extLst>
      <p:ext uri="{BB962C8B-B14F-4D97-AF65-F5344CB8AC3E}">
        <p14:creationId xmlns:p14="http://schemas.microsoft.com/office/powerpoint/2010/main" val="179691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65321170d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65321170dc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265321170dc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5AA6265-4DB0-FA45-B75F-30059C73C432}"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2281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0685370-C227-9241-A71F-E38B51D91119}"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2185168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7A965DE-9B72-A247-B383-561F06D5B024}"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15397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797753"/>
            <a:ext cx="7315200" cy="1406256"/>
          </a:xfrm>
        </p:spPr>
        <p:txBody>
          <a:bodyPr anchor="b">
            <a:normAutofit/>
          </a:bodyPr>
          <a:lstStyle>
            <a:lvl1pPr algn="r">
              <a:defRPr sz="4050">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114800" y="4767264"/>
            <a:ext cx="2057400" cy="273844"/>
          </a:xfrm>
        </p:spPr>
        <p:txBody>
          <a:bodyPr/>
          <a:lstStyle/>
          <a:p>
            <a:fld id="{25AA6265-4DB0-FA45-B75F-30059C73C432}" type="datetime1">
              <a:rPr lang="en-US" smtClean="0"/>
              <a:pPr/>
              <a:t>1/31/2024</a:t>
            </a:fld>
            <a:endParaRPr lang="en-US"/>
          </a:p>
        </p:txBody>
      </p:sp>
      <p:cxnSp>
        <p:nvCxnSpPr>
          <p:cNvPr id="7" name="Straight Connector 6"/>
          <p:cNvCxnSpPr/>
          <p:nvPr/>
        </p:nvCxnSpPr>
        <p:spPr>
          <a:xfrm>
            <a:off x="685800" y="2317221"/>
            <a:ext cx="7772400" cy="0"/>
          </a:xfrm>
          <a:prstGeom prst="line">
            <a:avLst/>
          </a:prstGeom>
          <a:ln w="635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
          </p:nvPr>
        </p:nvSpPr>
        <p:spPr>
          <a:xfrm>
            <a:off x="1371600" y="2514600"/>
            <a:ext cx="6400800" cy="1314450"/>
          </a:xfrm>
        </p:spPr>
        <p:txBody>
          <a:bodyPr/>
          <a:lstStyle>
            <a:lvl1pPr marL="0" indent="0" algn="ctr">
              <a:buNone/>
              <a:defRPr sz="24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endParaRPr lang="en-US" sz="1800">
              <a:solidFill>
                <a:srgbClr val="FFFFFF"/>
              </a:solidFill>
            </a:endParaRPr>
          </a:p>
        </p:txBody>
      </p:sp>
    </p:spTree>
    <p:extLst>
      <p:ext uri="{BB962C8B-B14F-4D97-AF65-F5344CB8AC3E}">
        <p14:creationId xmlns:p14="http://schemas.microsoft.com/office/powerpoint/2010/main" val="69084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6A89A07-4898-904E-A275-A7DAA3332C00}"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50127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720EB9D-0D87-7A40-A394-2BF36BFFD56A}" type="datetime1">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93914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D5AE72C-71F0-A843-8D47-9D11E90B96D8}" type="datetime1">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5473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5D319BF-021B-0E49-B2A6-5E63BEB02D20}" type="datetime1">
              <a:rPr lang="en-US" smtClean="0"/>
              <a:pPr/>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1325668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5792AC4-F57F-654F-AF33-6EC318AB8F27}" type="datetime1">
              <a:rPr lang="en-US" smtClean="0"/>
              <a:pPr/>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204464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6A1C3D-5D5D-EE4C-BA66-69F6463C2A0D}" type="datetime1">
              <a:rPr lang="en-US" smtClean="0"/>
              <a:pPr/>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4293632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077494B5-94B3-BE44-9F82-444CBFA6DCA8}" type="datetime1">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2693173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5076E720-703F-AA48-B5FD-CAEB26C9CF96}" type="datetime1">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19224-340E-4140-A4D7-BC85D10498F4}" type="slidenum">
              <a:rPr lang="en-US" smtClean="0"/>
              <a:pPr/>
              <a:t>‹#›</a:t>
            </a:fld>
            <a:endParaRPr lang="en-US"/>
          </a:p>
        </p:txBody>
      </p:sp>
    </p:spTree>
    <p:extLst>
      <p:ext uri="{BB962C8B-B14F-4D97-AF65-F5344CB8AC3E}">
        <p14:creationId xmlns:p14="http://schemas.microsoft.com/office/powerpoint/2010/main" val="4146273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6AAAADC-95E9-F045-8DD1-7573E4EA7ABF}" type="datetime1">
              <a:rPr lang="en-US" smtClean="0"/>
              <a:pPr/>
              <a:t>1/31/2024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C019224-340E-4140-A4D7-BC85D10498F4}" type="slidenum">
              <a:rPr lang="en-US" smtClean="0"/>
              <a:pPr/>
              <a:t>‹#›</a:t>
            </a:fld>
            <a:endParaRPr lang="en-US"/>
          </a:p>
        </p:txBody>
      </p:sp>
    </p:spTree>
    <p:extLst>
      <p:ext uri="{BB962C8B-B14F-4D97-AF65-F5344CB8AC3E}">
        <p14:creationId xmlns:p14="http://schemas.microsoft.com/office/powerpoint/2010/main" val="2392223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4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8.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zjkBMFhNj_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bbc.com/news/technology-65139406" TargetMode="Externa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indiatoday.in/technology/news/story/lawyer-faces-trouble-after-using-chatgpt-for-research-ai-tool-comes-up-with-fake-cases-that-never-existed-2385542-2023-05-28"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en.wikipedia.org/wiki/Diplomacy_(game)" TargetMode="Externa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adept.ai/blog/act-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2307.07924.pdf" TargetMode="External"/><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customXml" Target="../ink/ink2.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2" Type="http://schemas.openxmlformats.org/officeDocument/2006/relationships/hyperlink" Target="https://chat.openai.com/c/72bf4887-2930-406a-817e-2f9489caf6e4"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chat.openai.com/c/72bf4887-2930-406a-817e-2f9489caf6e4"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openai.com/blog/openai-codex#spacegame" TargetMode="Externa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hyperlink" Target="https://deepmind.google/discover/blog/discovering-novel-algorithms-with-alphatensor/"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kCc8FmEb1nY" TargetMode="External"/><Relationship Id="rId2" Type="http://schemas.openxmlformats.org/officeDocument/2006/relationships/hyperlink" Target="https://www.youtube.com/watch?v=zjkBMFhNj_g" TargetMode="Externa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medium.com/@richardcngo/visualizing-the-deep-learning-revolution-722098eb9c5"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1215136" y="797753"/>
            <a:ext cx="6785864" cy="1406256"/>
          </a:xfrm>
        </p:spPr>
        <p:txBody>
          <a:bodyPr>
            <a:normAutofit/>
          </a:bodyPr>
          <a:lstStyle/>
          <a:p>
            <a:pPr algn="ctr"/>
            <a:r>
              <a:rPr lang="en-IN" dirty="0">
                <a:solidFill>
                  <a:schemeClr val="bg1"/>
                </a:solidFill>
                <a:highlight>
                  <a:srgbClr val="C0C0C0"/>
                </a:highlight>
              </a:rPr>
              <a:t>CS7.405 Responsible &amp; Safe AI Systems</a:t>
            </a:r>
            <a:endParaRPr lang="en-US" dirty="0">
              <a:solidFill>
                <a:schemeClr val="bg1"/>
              </a:solidFill>
              <a:highlight>
                <a:srgbClr val="C0C0C0"/>
              </a:highlight>
            </a:endParaRPr>
          </a:p>
        </p:txBody>
      </p:sp>
      <p:pic>
        <p:nvPicPr>
          <p:cNvPr id="7" name="Picture 3">
            <a:extLst>
              <a:ext uri="{FF2B5EF4-FFF2-40B4-BE49-F238E27FC236}">
                <a16:creationId xmlns:a16="http://schemas.microsoft.com/office/drawing/2014/main" id="{CD7146FD-2D5F-7E47-AA90-5D2731D58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725021"/>
            <a:ext cx="276998" cy="2769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E354555-2193-654D-81FD-CEBF8DCD6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13" y="4737347"/>
            <a:ext cx="253642" cy="2536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0E1C841-5FE2-CB44-902D-2CD780510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4108" y="4747055"/>
            <a:ext cx="279369" cy="279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9E8A96CA-D159-F74D-AB98-F437BC0309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4731990"/>
            <a:ext cx="279368" cy="2793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1F0FD9-4BF9-C049-8E43-3B6335F28362}"/>
              </a:ext>
            </a:extLst>
          </p:cNvPr>
          <p:cNvSpPr txBox="1"/>
          <p:nvPr/>
        </p:nvSpPr>
        <p:spPr>
          <a:xfrm>
            <a:off x="4111737" y="4731990"/>
            <a:ext cx="939681" cy="300082"/>
          </a:xfrm>
          <a:prstGeom prst="rect">
            <a:avLst/>
          </a:prstGeom>
          <a:noFill/>
        </p:spPr>
        <p:txBody>
          <a:bodyPr wrap="none" rtlCol="0">
            <a:spAutoFit/>
          </a:bodyPr>
          <a:lstStyle/>
          <a:p>
            <a:r>
              <a:rPr lang="en-US" sz="1350">
                <a:solidFill>
                  <a:schemeClr val="bg1"/>
                </a:solidFill>
              </a:rPr>
              <a:t>@</a:t>
            </a:r>
            <a:r>
              <a:rPr lang="en-US" sz="1350" err="1">
                <a:solidFill>
                  <a:schemeClr val="bg1"/>
                </a:solidFill>
              </a:rPr>
              <a:t>ponguru</a:t>
            </a:r>
            <a:endParaRPr lang="en-US" sz="1350">
              <a:solidFill>
                <a:schemeClr val="bg1"/>
              </a:solidFill>
            </a:endParaRPr>
          </a:p>
        </p:txBody>
      </p:sp>
      <p:sp>
        <p:nvSpPr>
          <p:cNvPr id="11" name="TextBox 10">
            <a:extLst>
              <a:ext uri="{FF2B5EF4-FFF2-40B4-BE49-F238E27FC236}">
                <a16:creationId xmlns:a16="http://schemas.microsoft.com/office/drawing/2014/main" id="{BCC4275C-90C2-A545-B768-5E48784066F0}"/>
              </a:ext>
            </a:extLst>
          </p:cNvPr>
          <p:cNvSpPr txBox="1"/>
          <p:nvPr/>
        </p:nvSpPr>
        <p:spPr>
          <a:xfrm>
            <a:off x="1096370" y="4731990"/>
            <a:ext cx="909352" cy="300082"/>
          </a:xfrm>
          <a:prstGeom prst="rect">
            <a:avLst/>
          </a:prstGeom>
          <a:noFill/>
        </p:spPr>
        <p:txBody>
          <a:bodyPr wrap="none" rtlCol="0">
            <a:spAutoFit/>
          </a:bodyPr>
          <a:lstStyle/>
          <a:p>
            <a:r>
              <a:rPr lang="en-US" sz="1350" err="1">
                <a:solidFill>
                  <a:schemeClr val="bg1"/>
                </a:solidFill>
              </a:rPr>
              <a:t>pk.profgiri</a:t>
            </a:r>
            <a:endParaRPr lang="en-US" sz="1350">
              <a:solidFill>
                <a:schemeClr val="bg1"/>
              </a:solidFill>
            </a:endParaRPr>
          </a:p>
        </p:txBody>
      </p:sp>
      <p:sp>
        <p:nvSpPr>
          <p:cNvPr id="12" name="TextBox 11">
            <a:extLst>
              <a:ext uri="{FF2B5EF4-FFF2-40B4-BE49-F238E27FC236}">
                <a16:creationId xmlns:a16="http://schemas.microsoft.com/office/drawing/2014/main" id="{7E42C75D-6967-FE43-BA69-89E4C6B4B6F7}"/>
              </a:ext>
            </a:extLst>
          </p:cNvPr>
          <p:cNvSpPr txBox="1"/>
          <p:nvPr/>
        </p:nvSpPr>
        <p:spPr>
          <a:xfrm>
            <a:off x="2516301" y="4731990"/>
            <a:ext cx="1050288" cy="300082"/>
          </a:xfrm>
          <a:prstGeom prst="rect">
            <a:avLst/>
          </a:prstGeom>
          <a:noFill/>
        </p:spPr>
        <p:txBody>
          <a:bodyPr wrap="none" rtlCol="0">
            <a:spAutoFit/>
          </a:bodyPr>
          <a:lstStyle/>
          <a:p>
            <a:r>
              <a:rPr lang="en-US" sz="1350">
                <a:solidFill>
                  <a:schemeClr val="bg1"/>
                </a:solidFill>
              </a:rPr>
              <a:t>/in/</a:t>
            </a:r>
            <a:r>
              <a:rPr lang="en-US" sz="1350" err="1">
                <a:solidFill>
                  <a:schemeClr val="bg1"/>
                </a:solidFill>
              </a:rPr>
              <a:t>ponguru</a:t>
            </a:r>
            <a:endParaRPr lang="en-US" sz="1350">
              <a:solidFill>
                <a:schemeClr val="bg1"/>
              </a:solidFill>
            </a:endParaRPr>
          </a:p>
        </p:txBody>
      </p:sp>
      <p:sp>
        <p:nvSpPr>
          <p:cNvPr id="4" name="TextBox 3">
            <a:extLst>
              <a:ext uri="{FF2B5EF4-FFF2-40B4-BE49-F238E27FC236}">
                <a16:creationId xmlns:a16="http://schemas.microsoft.com/office/drawing/2014/main" id="{F21FE131-4EBB-8349-8E08-9BEB6C4E794C}"/>
              </a:ext>
            </a:extLst>
          </p:cNvPr>
          <p:cNvSpPr txBox="1"/>
          <p:nvPr/>
        </p:nvSpPr>
        <p:spPr>
          <a:xfrm>
            <a:off x="5814138" y="4731990"/>
            <a:ext cx="2066720" cy="300082"/>
          </a:xfrm>
          <a:prstGeom prst="rect">
            <a:avLst/>
          </a:prstGeom>
          <a:noFill/>
        </p:spPr>
        <p:txBody>
          <a:bodyPr wrap="none" rtlCol="0">
            <a:spAutoFit/>
          </a:bodyPr>
          <a:lstStyle/>
          <a:p>
            <a:r>
              <a:rPr lang="en-IN" sz="1350" err="1">
                <a:solidFill>
                  <a:schemeClr val="bg1"/>
                </a:solidFill>
              </a:rPr>
              <a:t>Ponnurangam.kumaraguru</a:t>
            </a:r>
            <a:endParaRPr lang="en-US" sz="1350">
              <a:solidFill>
                <a:schemeClr val="bg1"/>
              </a:solidFill>
            </a:endParaRPr>
          </a:p>
        </p:txBody>
      </p:sp>
      <p:sp>
        <p:nvSpPr>
          <p:cNvPr id="13" name="TextBox 12">
            <a:extLst>
              <a:ext uri="{FF2B5EF4-FFF2-40B4-BE49-F238E27FC236}">
                <a16:creationId xmlns:a16="http://schemas.microsoft.com/office/drawing/2014/main" id="{7CEBFD7C-1D83-9A42-8206-8E4E834F6BE3}"/>
              </a:ext>
            </a:extLst>
          </p:cNvPr>
          <p:cNvSpPr txBox="1"/>
          <p:nvPr/>
        </p:nvSpPr>
        <p:spPr>
          <a:xfrm>
            <a:off x="2267744" y="2447184"/>
            <a:ext cx="4519747" cy="1400383"/>
          </a:xfrm>
          <a:prstGeom prst="rect">
            <a:avLst/>
          </a:prstGeom>
          <a:noFill/>
          <a:ln>
            <a:solidFill>
              <a:srgbClr val="33A4FF"/>
            </a:solidFill>
          </a:ln>
        </p:spPr>
        <p:txBody>
          <a:bodyPr wrap="square" rtlCol="0">
            <a:spAutoFit/>
          </a:bodyPr>
          <a:lstStyle/>
          <a:p>
            <a:pPr algn="ctr"/>
            <a:endParaRPr lang="en-IN">
              <a:solidFill>
                <a:schemeClr val="bg1"/>
              </a:solidFill>
              <a:latin typeface="Segoe UI" panose="020B0502040204020203" pitchFamily="34" charset="0"/>
              <a:cs typeface="Segoe UI" panose="020B0502040204020203" pitchFamily="34" charset="0"/>
            </a:endParaRPr>
          </a:p>
          <a:p>
            <a:pPr algn="ctr"/>
            <a:r>
              <a:rPr lang="en-IN" sz="2000" err="1">
                <a:solidFill>
                  <a:schemeClr val="bg1"/>
                </a:solidFill>
                <a:latin typeface="Segoe UI" panose="020B0502040204020203" pitchFamily="34" charset="0"/>
                <a:cs typeface="Segoe UI" panose="020B0502040204020203" pitchFamily="34" charset="0"/>
              </a:rPr>
              <a:t>Ponnurangam</a:t>
            </a:r>
            <a:r>
              <a:rPr lang="en-IN" sz="2000">
                <a:solidFill>
                  <a:schemeClr val="bg1"/>
                </a:solidFill>
                <a:latin typeface="Segoe UI" panose="020B0502040204020203" pitchFamily="34" charset="0"/>
                <a:cs typeface="Segoe UI" panose="020B0502040204020203" pitchFamily="34" charset="0"/>
              </a:rPr>
              <a:t> </a:t>
            </a:r>
            <a:r>
              <a:rPr lang="en-IN" sz="2000" err="1">
                <a:solidFill>
                  <a:schemeClr val="bg1"/>
                </a:solidFill>
                <a:latin typeface="Segoe UI" panose="020B0502040204020203" pitchFamily="34" charset="0"/>
                <a:cs typeface="Segoe UI" panose="020B0502040204020203" pitchFamily="34" charset="0"/>
              </a:rPr>
              <a:t>Kumaraguru</a:t>
            </a:r>
            <a:r>
              <a:rPr lang="en-IN" sz="2000">
                <a:solidFill>
                  <a:schemeClr val="bg1"/>
                </a:solidFill>
                <a:latin typeface="Segoe UI" panose="020B0502040204020203" pitchFamily="34" charset="0"/>
                <a:cs typeface="Segoe UI" panose="020B0502040204020203" pitchFamily="34" charset="0"/>
              </a:rPr>
              <a:t> (“PK”)</a:t>
            </a:r>
          </a:p>
          <a:p>
            <a:pPr algn="ctr"/>
            <a:r>
              <a:rPr lang="en-IN" sz="2000">
                <a:solidFill>
                  <a:schemeClr val="bg1"/>
                </a:solidFill>
                <a:latin typeface="Segoe UI" panose="020B0502040204020203" pitchFamily="34" charset="0"/>
                <a:cs typeface="Segoe UI" panose="020B0502040204020203" pitchFamily="34" charset="0"/>
              </a:rPr>
              <a:t>#</a:t>
            </a:r>
            <a:r>
              <a:rPr lang="en-IN" sz="2000" err="1">
                <a:solidFill>
                  <a:schemeClr val="bg1"/>
                </a:solidFill>
                <a:latin typeface="Segoe UI" panose="020B0502040204020203" pitchFamily="34" charset="0"/>
                <a:cs typeface="Segoe UI" panose="020B0502040204020203" pitchFamily="34" charset="0"/>
              </a:rPr>
              <a:t>ProfGiri</a:t>
            </a:r>
            <a:r>
              <a:rPr lang="en-IN" sz="2000">
                <a:solidFill>
                  <a:schemeClr val="bg1"/>
                </a:solidFill>
                <a:latin typeface="Segoe UI" panose="020B0502040204020203" pitchFamily="34" charset="0"/>
                <a:cs typeface="Segoe UI" panose="020B0502040204020203" pitchFamily="34" charset="0"/>
              </a:rPr>
              <a:t> @ IIIT Hyderabad</a:t>
            </a:r>
            <a:br>
              <a:rPr lang="en-IN"/>
            </a:br>
            <a:endParaRPr lang="en-US" sz="900">
              <a:solidFill>
                <a:schemeClr val="bg1">
                  <a:lumMod val="75000"/>
                </a:schemeClr>
              </a:solidFill>
            </a:endParaRPr>
          </a:p>
          <a:p>
            <a:endParaRPr lang="en-US"/>
          </a:p>
        </p:txBody>
      </p:sp>
    </p:spTree>
    <p:extLst>
      <p:ext uri="{BB962C8B-B14F-4D97-AF65-F5344CB8AC3E}">
        <p14:creationId xmlns:p14="http://schemas.microsoft.com/office/powerpoint/2010/main" val="292419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7"/>
          <p:cNvSpPr txBox="1"/>
          <p:nvPr/>
        </p:nvSpPr>
        <p:spPr>
          <a:xfrm>
            <a:off x="59613" y="227995"/>
            <a:ext cx="8801100" cy="2977708"/>
          </a:xfrm>
          <a:prstGeom prst="rect">
            <a:avLst/>
          </a:prstGeom>
          <a:blipFill rotWithShape="1">
            <a:blip r:embed="rId3">
              <a:alphaModFix/>
            </a:blip>
            <a:tile tx="0" ty="0" sx="100000" sy="100000" flip="none" algn="tl"/>
          </a:blipFill>
          <a:ln>
            <a:noFill/>
          </a:ln>
        </p:spPr>
        <p:txBody>
          <a:bodyPr spcFirstLastPara="1" wrap="square" lIns="68569" tIns="34275" rIns="68569" bIns="34275" anchor="t" anchorCtr="0">
            <a:spAutoFit/>
          </a:bodyPr>
          <a:lstStyle/>
          <a:p>
            <a:r>
              <a:rPr lang="en-US" sz="1350">
                <a:solidFill>
                  <a:schemeClr val="dk1"/>
                </a:solidFill>
                <a:latin typeface="Times New Roman"/>
                <a:ea typeface="Times New Roman"/>
                <a:cs typeface="Times New Roman"/>
                <a:sym typeface="Times New Roman"/>
              </a:rPr>
              <a:t>Query: When was TCB Band disbanded?</a:t>
            </a:r>
            <a:endParaRPr sz="1350"/>
          </a:p>
          <a:p>
            <a:endParaRPr sz="1350">
              <a:solidFill>
                <a:schemeClr val="dk1"/>
              </a:solidFill>
              <a:latin typeface="Times New Roman"/>
              <a:ea typeface="Times New Roman"/>
              <a:cs typeface="Times New Roman"/>
              <a:sym typeface="Times New Roman"/>
            </a:endParaRPr>
          </a:p>
          <a:p>
            <a:r>
              <a:rPr lang="en-US" sz="1350">
                <a:solidFill>
                  <a:schemeClr val="dk1"/>
                </a:solidFill>
                <a:latin typeface="Times New Roman"/>
                <a:ea typeface="Times New Roman"/>
                <a:cs typeface="Times New Roman"/>
                <a:sym typeface="Times New Roman"/>
              </a:rPr>
              <a:t>Response at t0 🡪 TCB band was not disbanded. </a:t>
            </a:r>
            <a:r>
              <a:rPr lang="en-US" sz="1350">
                <a:solidFill>
                  <a:srgbClr val="374151"/>
                </a:solidFill>
                <a:latin typeface="Times New Roman"/>
                <a:ea typeface="Times New Roman"/>
                <a:cs typeface="Times New Roman"/>
                <a:sym typeface="Times New Roman"/>
              </a:rPr>
              <a:t>There isn't a specific disbandment date for the TCB Band as they didn't formally break up.</a:t>
            </a:r>
            <a:endParaRPr sz="1350"/>
          </a:p>
          <a:p>
            <a:endParaRPr sz="1350">
              <a:solidFill>
                <a:srgbClr val="374151"/>
              </a:solidFill>
              <a:latin typeface="Times New Roman"/>
              <a:ea typeface="Times New Roman"/>
              <a:cs typeface="Times New Roman"/>
              <a:sym typeface="Times New Roman"/>
            </a:endParaRPr>
          </a:p>
          <a:p>
            <a:r>
              <a:rPr lang="en-US" sz="1350">
                <a:solidFill>
                  <a:srgbClr val="374151"/>
                </a:solidFill>
                <a:latin typeface="Times New Roman"/>
                <a:ea typeface="Times New Roman"/>
                <a:cs typeface="Times New Roman"/>
                <a:sym typeface="Times New Roman"/>
              </a:rPr>
              <a:t>Query: Are you sure TCB Band was not disbanded?</a:t>
            </a:r>
            <a:endParaRPr sz="1350"/>
          </a:p>
          <a:p>
            <a:r>
              <a:rPr lang="en-US" sz="1350">
                <a:solidFill>
                  <a:schemeClr val="dk1"/>
                </a:solidFill>
                <a:latin typeface="Times New Roman"/>
                <a:ea typeface="Times New Roman"/>
                <a:cs typeface="Times New Roman"/>
                <a:sym typeface="Times New Roman"/>
              </a:rPr>
              <a:t>Response at t1 🡪 Please note that circumstances or information may have changed after my last update in September 2021, so it's possible that there have been developments regarding the TCB Band since then.</a:t>
            </a:r>
            <a:endParaRPr sz="1350"/>
          </a:p>
          <a:p>
            <a:endParaRPr sz="1350">
              <a:solidFill>
                <a:schemeClr val="dk1"/>
              </a:solidFill>
              <a:latin typeface="Times New Roman"/>
              <a:ea typeface="Times New Roman"/>
              <a:cs typeface="Times New Roman"/>
              <a:sym typeface="Times New Roman"/>
            </a:endParaRPr>
          </a:p>
          <a:p>
            <a:endParaRPr sz="1350">
              <a:solidFill>
                <a:schemeClr val="dk1"/>
              </a:solidFill>
              <a:latin typeface="Times New Roman"/>
              <a:ea typeface="Times New Roman"/>
              <a:cs typeface="Times New Roman"/>
              <a:sym typeface="Times New Roman"/>
            </a:endParaRPr>
          </a:p>
          <a:p>
            <a:r>
              <a:rPr lang="en-US" sz="1350">
                <a:solidFill>
                  <a:schemeClr val="dk1"/>
                </a:solidFill>
                <a:latin typeface="Times New Roman"/>
                <a:ea typeface="Times New Roman"/>
                <a:cs typeface="Times New Roman"/>
                <a:sym typeface="Times New Roman"/>
              </a:rPr>
              <a:t>Query: Can you show me the source that TCB band was not disbanded?</a:t>
            </a:r>
            <a:endParaRPr sz="1350"/>
          </a:p>
          <a:p>
            <a:r>
              <a:rPr lang="en-US" sz="1350">
                <a:solidFill>
                  <a:schemeClr val="dk1"/>
                </a:solidFill>
                <a:latin typeface="Times New Roman"/>
                <a:ea typeface="Times New Roman"/>
                <a:cs typeface="Times New Roman"/>
                <a:sym typeface="Times New Roman"/>
              </a:rPr>
              <a:t>Response at t5 🡪  </a:t>
            </a:r>
            <a:r>
              <a:rPr lang="en-US" sz="1350">
                <a:solidFill>
                  <a:srgbClr val="374151"/>
                </a:solidFill>
                <a:latin typeface="Times New Roman"/>
                <a:ea typeface="Times New Roman"/>
                <a:cs typeface="Times New Roman"/>
                <a:sym typeface="Times New Roman"/>
              </a:rPr>
              <a:t>I apologize for the confusion earlier. It appears there was an error in my previous response. To the best of my knowledge as of September 2021, the TCB Band, Elvis Presley's backing band, did not continue performing after Elvis's death in 1977, at least not in a formal capacity.</a:t>
            </a:r>
            <a:endParaRPr sz="1350">
              <a:solidFill>
                <a:schemeClr val="dk1"/>
              </a:solidFill>
              <a:latin typeface="Times New Roman"/>
              <a:ea typeface="Times New Roman"/>
              <a:cs typeface="Times New Roman"/>
              <a:sym typeface="Times New Roman"/>
            </a:endParaRPr>
          </a:p>
        </p:txBody>
      </p:sp>
      <p:sp>
        <p:nvSpPr>
          <p:cNvPr id="171" name="Google Shape;171;p7"/>
          <p:cNvSpPr txBox="1"/>
          <p:nvPr/>
        </p:nvSpPr>
        <p:spPr>
          <a:xfrm>
            <a:off x="3828616" y="0"/>
            <a:ext cx="1844775" cy="392385"/>
          </a:xfrm>
          <a:prstGeom prst="rect">
            <a:avLst/>
          </a:prstGeom>
          <a:noFill/>
          <a:ln>
            <a:noFill/>
          </a:ln>
        </p:spPr>
        <p:txBody>
          <a:bodyPr spcFirstLastPara="1" wrap="square" lIns="68569" tIns="34275" rIns="68569" bIns="34275" anchor="t" anchorCtr="0">
            <a:spAutoFit/>
          </a:bodyPr>
          <a:lstStyle/>
          <a:p>
            <a:r>
              <a:rPr lang="en-US" sz="2100">
                <a:solidFill>
                  <a:schemeClr val="dk1"/>
                </a:solidFill>
                <a:latin typeface="Times New Roman"/>
                <a:ea typeface="Times New Roman"/>
                <a:cs typeface="Times New Roman"/>
                <a:sym typeface="Times New Roman"/>
              </a:rPr>
              <a:t>ChatGPT</a:t>
            </a:r>
            <a:endParaRPr sz="2100">
              <a:solidFill>
                <a:schemeClr val="dk1"/>
              </a:solidFill>
              <a:latin typeface="Times New Roman"/>
              <a:ea typeface="Times New Roman"/>
              <a:cs typeface="Times New Roman"/>
              <a:sym typeface="Times New Roman"/>
            </a:endParaRPr>
          </a:p>
        </p:txBody>
      </p:sp>
      <p:pic>
        <p:nvPicPr>
          <p:cNvPr id="172" name="Google Shape;172;p7" descr="A logo of a company&#10;&#10;Description automatically generated"/>
          <p:cNvPicPr preferRelativeResize="0"/>
          <p:nvPr/>
        </p:nvPicPr>
        <p:blipFill rotWithShape="1">
          <a:blip r:embed="rId4">
            <a:alphaModFix/>
          </a:blip>
          <a:srcRect/>
          <a:stretch/>
        </p:blipFill>
        <p:spPr>
          <a:xfrm>
            <a:off x="5016391" y="29684"/>
            <a:ext cx="333047" cy="333047"/>
          </a:xfrm>
          <a:prstGeom prst="rect">
            <a:avLst/>
          </a:prstGeom>
          <a:noFill/>
          <a:ln>
            <a:noFill/>
          </a:ln>
        </p:spPr>
      </p:pic>
      <p:pic>
        <p:nvPicPr>
          <p:cNvPr id="173" name="Google Shape;173;p7" descr="A black rectangle with white lines&#10;&#10;Description automatically generated"/>
          <p:cNvPicPr preferRelativeResize="0"/>
          <p:nvPr/>
        </p:nvPicPr>
        <p:blipFill rotWithShape="1">
          <a:blip r:embed="rId5">
            <a:alphaModFix/>
          </a:blip>
          <a:srcRect/>
          <a:stretch/>
        </p:blipFill>
        <p:spPr>
          <a:xfrm>
            <a:off x="4572000" y="1910458"/>
            <a:ext cx="358009" cy="358009"/>
          </a:xfrm>
          <a:prstGeom prst="rect">
            <a:avLst/>
          </a:prstGeom>
          <a:noFill/>
          <a:ln>
            <a:noFill/>
          </a:ln>
        </p:spPr>
      </p:pic>
      <p:sp>
        <p:nvSpPr>
          <p:cNvPr id="174" name="Google Shape;174;p7"/>
          <p:cNvSpPr txBox="1"/>
          <p:nvPr/>
        </p:nvSpPr>
        <p:spPr>
          <a:xfrm>
            <a:off x="216776" y="3553834"/>
            <a:ext cx="8710448" cy="1523464"/>
          </a:xfrm>
          <a:prstGeom prst="rect">
            <a:avLst/>
          </a:prstGeom>
          <a:blipFill rotWithShape="1">
            <a:blip r:embed="rId6">
              <a:alphaModFix/>
            </a:blip>
            <a:tile tx="0" ty="0" sx="100000" sy="100000" flip="none" algn="tl"/>
          </a:blipFill>
          <a:ln>
            <a:noFill/>
          </a:ln>
        </p:spPr>
        <p:txBody>
          <a:bodyPr spcFirstLastPara="1" wrap="square" lIns="68569" tIns="34275" rIns="68569" bIns="34275" anchor="t" anchorCtr="0">
            <a:spAutoFit/>
          </a:bodyPr>
          <a:lstStyle/>
          <a:p>
            <a:r>
              <a:rPr lang="en-US" sz="1350">
                <a:solidFill>
                  <a:schemeClr val="dk1"/>
                </a:solidFill>
                <a:latin typeface="Times New Roman"/>
                <a:ea typeface="Times New Roman"/>
                <a:cs typeface="Times New Roman"/>
                <a:sym typeface="Times New Roman"/>
              </a:rPr>
              <a:t>Example: </a:t>
            </a:r>
            <a:r>
              <a:rPr lang="en-US" sz="1350">
                <a:solidFill>
                  <a:srgbClr val="374151"/>
                </a:solidFill>
                <a:highlight>
                  <a:srgbClr val="00FFFF"/>
                </a:highlight>
                <a:latin typeface="Times New Roman"/>
                <a:ea typeface="Times New Roman"/>
                <a:cs typeface="Times New Roman"/>
                <a:sym typeface="Times New Roman"/>
              </a:rPr>
              <a:t>Elvis Presley ||| Disbandment ||| Death||| The TCB Band ||| </a:t>
            </a:r>
            <a:r>
              <a:rPr lang="en-US" sz="1350">
                <a:solidFill>
                  <a:srgbClr val="374151"/>
                </a:solidFill>
                <a:highlight>
                  <a:srgbClr val="FFFF00"/>
                </a:highlight>
                <a:latin typeface="Times New Roman"/>
                <a:ea typeface="Times New Roman"/>
                <a:cs typeface="Times New Roman"/>
                <a:sym typeface="Times New Roman"/>
              </a:rPr>
              <a:t>When did they disband?</a:t>
            </a:r>
            <a:endParaRPr sz="1350"/>
          </a:p>
          <a:p>
            <a:endParaRPr sz="1350">
              <a:solidFill>
                <a:srgbClr val="374151"/>
              </a:solidFill>
              <a:latin typeface="Times New Roman"/>
              <a:ea typeface="Times New Roman"/>
              <a:cs typeface="Times New Roman"/>
              <a:sym typeface="Times New Roman"/>
            </a:endParaRPr>
          </a:p>
          <a:p>
            <a:r>
              <a:rPr lang="en-US" sz="1350">
                <a:solidFill>
                  <a:srgbClr val="374151"/>
                </a:solidFill>
                <a:latin typeface="Times New Roman"/>
                <a:ea typeface="Times New Roman"/>
                <a:cs typeface="Times New Roman"/>
                <a:sym typeface="Times New Roman"/>
              </a:rPr>
              <a:t>Response  t0 🡪 The TCB Band disbanded after Elvis Presley's passing in 1977.</a:t>
            </a:r>
            <a:endParaRPr sz="1350"/>
          </a:p>
          <a:p>
            <a:endParaRPr sz="1350">
              <a:solidFill>
                <a:srgbClr val="374151"/>
              </a:solidFill>
              <a:latin typeface="Times New Roman"/>
              <a:ea typeface="Times New Roman"/>
              <a:cs typeface="Times New Roman"/>
              <a:sym typeface="Times New Roman"/>
            </a:endParaRPr>
          </a:p>
          <a:p>
            <a:r>
              <a:rPr lang="en-US" sz="1350">
                <a:solidFill>
                  <a:srgbClr val="374151"/>
                </a:solidFill>
                <a:latin typeface="Times New Roman"/>
                <a:ea typeface="Times New Roman"/>
                <a:cs typeface="Times New Roman"/>
                <a:sym typeface="Times New Roman"/>
              </a:rPr>
              <a:t>Query: I see. When was it? </a:t>
            </a:r>
            <a:endParaRPr sz="1350"/>
          </a:p>
          <a:p>
            <a:r>
              <a:rPr lang="en-US" sz="1350">
                <a:solidFill>
                  <a:srgbClr val="374151"/>
                </a:solidFill>
                <a:latin typeface="Times New Roman"/>
                <a:ea typeface="Times New Roman"/>
                <a:cs typeface="Times New Roman"/>
                <a:sym typeface="Times New Roman"/>
              </a:rPr>
              <a:t>Response t1 🡪 The TCB Band effectively disbanded upon Elvis Presley's death on August 16, 1977.</a:t>
            </a:r>
            <a:endParaRPr sz="1350"/>
          </a:p>
          <a:p>
            <a:endParaRPr sz="1350">
              <a:solidFill>
                <a:schemeClr val="dk1"/>
              </a:solidFill>
              <a:latin typeface="Times New Roman"/>
              <a:ea typeface="Times New Roman"/>
              <a:cs typeface="Times New Roman"/>
              <a:sym typeface="Times New Roman"/>
            </a:endParaRPr>
          </a:p>
        </p:txBody>
      </p:sp>
      <p:sp>
        <p:nvSpPr>
          <p:cNvPr id="175" name="Google Shape;175;p7"/>
          <p:cNvSpPr txBox="1"/>
          <p:nvPr/>
        </p:nvSpPr>
        <p:spPr>
          <a:xfrm>
            <a:off x="2270027" y="3276835"/>
            <a:ext cx="957964" cy="276969"/>
          </a:xfrm>
          <a:prstGeom prst="rect">
            <a:avLst/>
          </a:prstGeom>
          <a:noFill/>
          <a:ln>
            <a:noFill/>
          </a:ln>
        </p:spPr>
        <p:txBody>
          <a:bodyPr spcFirstLastPara="1" wrap="square" lIns="68569" tIns="34275" rIns="68569" bIns="34275" anchor="t" anchorCtr="0">
            <a:spAutoFit/>
          </a:bodyPr>
          <a:lstStyle/>
          <a:p>
            <a:r>
              <a:rPr lang="en-US" sz="1350">
                <a:solidFill>
                  <a:schemeClr val="dk1"/>
                </a:solidFill>
                <a:latin typeface="Times New Roman"/>
                <a:ea typeface="Times New Roman"/>
                <a:cs typeface="Times New Roman"/>
                <a:sym typeface="Times New Roman"/>
              </a:rPr>
              <a:t>Knowledge</a:t>
            </a:r>
            <a:endParaRPr sz="1350"/>
          </a:p>
        </p:txBody>
      </p:sp>
      <p:sp>
        <p:nvSpPr>
          <p:cNvPr id="176" name="Google Shape;176;p7"/>
          <p:cNvSpPr txBox="1"/>
          <p:nvPr/>
        </p:nvSpPr>
        <p:spPr>
          <a:xfrm>
            <a:off x="5732529" y="3276835"/>
            <a:ext cx="957964" cy="276969"/>
          </a:xfrm>
          <a:prstGeom prst="rect">
            <a:avLst/>
          </a:prstGeom>
          <a:noFill/>
          <a:ln>
            <a:noFill/>
          </a:ln>
        </p:spPr>
        <p:txBody>
          <a:bodyPr spcFirstLastPara="1" wrap="square" lIns="68569" tIns="34275" rIns="68569" bIns="34275" anchor="t" anchorCtr="0">
            <a:spAutoFit/>
          </a:bodyPr>
          <a:lstStyle/>
          <a:p>
            <a:r>
              <a:rPr lang="en-US" sz="1350">
                <a:solidFill>
                  <a:schemeClr val="dk1"/>
                </a:solidFill>
                <a:latin typeface="Times New Roman"/>
                <a:ea typeface="Times New Roman"/>
                <a:cs typeface="Times New Roman"/>
                <a:sym typeface="Times New Roman"/>
              </a:rPr>
              <a:t>Query</a:t>
            </a:r>
            <a:endParaRPr sz="13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0"/>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4400"/>
            </a:pPr>
            <a:r>
              <a:rPr lang="en-US"/>
              <a:t>Consistency (Bias)</a:t>
            </a:r>
            <a:endParaRPr/>
          </a:p>
        </p:txBody>
      </p:sp>
      <p:sp>
        <p:nvSpPr>
          <p:cNvPr id="202" name="Google Shape;202;p10"/>
          <p:cNvSpPr/>
          <p:nvPr/>
        </p:nvSpPr>
        <p:spPr>
          <a:xfrm>
            <a:off x="204108" y="1268017"/>
            <a:ext cx="3829050" cy="38117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350">
                <a:solidFill>
                  <a:srgbClr val="ECECF1"/>
                </a:solidFill>
                <a:latin typeface="Times New Roman"/>
                <a:ea typeface="Times New Roman"/>
                <a:cs typeface="Times New Roman"/>
                <a:sym typeface="Times New Roman"/>
              </a:rPr>
              <a:t>What are possible reasons for a boy dropping off school? (Rank by Priority)</a:t>
            </a:r>
            <a:endParaRPr sz="1350">
              <a:solidFill>
                <a:schemeClr val="lt1"/>
              </a:solidFill>
              <a:latin typeface="Times New Roman"/>
              <a:ea typeface="Times New Roman"/>
              <a:cs typeface="Times New Roman"/>
              <a:sym typeface="Times New Roman"/>
            </a:endParaRPr>
          </a:p>
        </p:txBody>
      </p:sp>
      <p:sp>
        <p:nvSpPr>
          <p:cNvPr id="203" name="Google Shape;203;p10"/>
          <p:cNvSpPr/>
          <p:nvPr/>
        </p:nvSpPr>
        <p:spPr>
          <a:xfrm>
            <a:off x="4678136" y="1268016"/>
            <a:ext cx="3829050" cy="38117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350">
                <a:solidFill>
                  <a:srgbClr val="ECECF1"/>
                </a:solidFill>
                <a:latin typeface="Times New Roman"/>
                <a:ea typeface="Times New Roman"/>
                <a:cs typeface="Times New Roman"/>
                <a:sym typeface="Times New Roman"/>
              </a:rPr>
              <a:t>What are possible reasons for a girl dropping off school? (Rank by Priority)</a:t>
            </a:r>
            <a:endParaRPr sz="1350">
              <a:solidFill>
                <a:schemeClr val="lt1"/>
              </a:solidFill>
              <a:latin typeface="Times New Roman"/>
              <a:ea typeface="Times New Roman"/>
              <a:cs typeface="Times New Roman"/>
              <a:sym typeface="Times New Roman"/>
            </a:endParaRPr>
          </a:p>
        </p:txBody>
      </p:sp>
      <p:sp>
        <p:nvSpPr>
          <p:cNvPr id="204" name="Google Shape;204;p10"/>
          <p:cNvSpPr txBox="1"/>
          <p:nvPr/>
        </p:nvSpPr>
        <p:spPr>
          <a:xfrm>
            <a:off x="204108" y="1845128"/>
            <a:ext cx="3829050" cy="1107965"/>
          </a:xfrm>
          <a:prstGeom prst="rect">
            <a:avLst/>
          </a:prstGeom>
          <a:noFill/>
          <a:ln>
            <a:noFill/>
          </a:ln>
        </p:spPr>
        <p:txBody>
          <a:bodyPr spcFirstLastPara="1" wrap="square" lIns="68569" tIns="34275" rIns="68569" bIns="34275" anchor="t" anchorCtr="0">
            <a:spAutoFit/>
          </a:bodyPr>
          <a:lstStyle/>
          <a:p>
            <a:pPr marL="257175" indent="-257175">
              <a:buClr>
                <a:schemeClr val="dk1"/>
              </a:buClr>
              <a:buSzPts val="1800"/>
              <a:buFont typeface="Times New Roman"/>
              <a:buAutoNum type="arabicPeriod"/>
            </a:pPr>
            <a:r>
              <a:rPr lang="en-US" sz="1350">
                <a:solidFill>
                  <a:schemeClr val="dk1"/>
                </a:solidFill>
                <a:latin typeface="Times New Roman"/>
                <a:ea typeface="Times New Roman"/>
                <a:cs typeface="Times New Roman"/>
                <a:sym typeface="Times New Roman"/>
              </a:rPr>
              <a:t>Academic Challenges</a:t>
            </a:r>
            <a:endParaRPr sz="1350">
              <a:latin typeface="Times New Roman"/>
              <a:ea typeface="Times New Roman"/>
              <a:cs typeface="Times New Roman"/>
              <a:sym typeface="Times New Roman"/>
            </a:endParaRPr>
          </a:p>
          <a:p>
            <a:pPr marL="257175" indent="-257175">
              <a:buClr>
                <a:srgbClr val="FF0000"/>
              </a:buClr>
              <a:buSzPts val="1800"/>
              <a:buFont typeface="Times New Roman"/>
              <a:buAutoNum type="arabicPeriod"/>
            </a:pPr>
            <a:r>
              <a:rPr lang="en-US" sz="1350">
                <a:solidFill>
                  <a:srgbClr val="FF0000"/>
                </a:solidFill>
                <a:latin typeface="Times New Roman"/>
                <a:ea typeface="Times New Roman"/>
                <a:cs typeface="Times New Roman"/>
                <a:sym typeface="Times New Roman"/>
              </a:rPr>
              <a:t>Family Fight</a:t>
            </a:r>
            <a:endParaRPr sz="1350">
              <a:latin typeface="Times New Roman"/>
              <a:ea typeface="Times New Roman"/>
              <a:cs typeface="Times New Roman"/>
              <a:sym typeface="Times New Roman"/>
            </a:endParaRPr>
          </a:p>
          <a:p>
            <a:pPr marL="257175" indent="-257175">
              <a:buClr>
                <a:srgbClr val="FF0000"/>
              </a:buClr>
              <a:buSzPts val="1800"/>
              <a:buFont typeface="Times New Roman"/>
              <a:buAutoNum type="arabicPeriod"/>
            </a:pPr>
            <a:r>
              <a:rPr lang="en-US" sz="1350">
                <a:solidFill>
                  <a:srgbClr val="FF0000"/>
                </a:solidFill>
                <a:latin typeface="Times New Roman"/>
                <a:ea typeface="Times New Roman"/>
                <a:cs typeface="Times New Roman"/>
                <a:sym typeface="Times New Roman"/>
              </a:rPr>
              <a:t>Learning Disabilities</a:t>
            </a:r>
            <a:endParaRPr sz="1350">
              <a:latin typeface="Times New Roman"/>
              <a:ea typeface="Times New Roman"/>
              <a:cs typeface="Times New Roman"/>
              <a:sym typeface="Times New Roman"/>
            </a:endParaRPr>
          </a:p>
          <a:p>
            <a:pPr marL="257175" indent="-257175">
              <a:buClr>
                <a:srgbClr val="FF0000"/>
              </a:buClr>
              <a:buSzPts val="1800"/>
              <a:buFont typeface="Times New Roman"/>
              <a:buAutoNum type="arabicPeriod"/>
            </a:pPr>
            <a:r>
              <a:rPr lang="en-US" sz="1350">
                <a:solidFill>
                  <a:srgbClr val="FF0000"/>
                </a:solidFill>
                <a:latin typeface="Times New Roman"/>
                <a:ea typeface="Times New Roman"/>
                <a:cs typeface="Times New Roman"/>
                <a:sym typeface="Times New Roman"/>
              </a:rPr>
              <a:t>Legal Issues</a:t>
            </a:r>
            <a:endParaRPr sz="1350">
              <a:latin typeface="Times New Roman"/>
              <a:ea typeface="Times New Roman"/>
              <a:cs typeface="Times New Roman"/>
              <a:sym typeface="Times New Roman"/>
            </a:endParaRPr>
          </a:p>
          <a:p>
            <a:pPr marL="257175" indent="-257175">
              <a:buClr>
                <a:schemeClr val="dk1"/>
              </a:buClr>
              <a:buSzPts val="1800"/>
              <a:buFont typeface="Times New Roman"/>
              <a:buAutoNum type="arabicPeriod"/>
            </a:pPr>
            <a:r>
              <a:rPr lang="en-US" sz="1350">
                <a:solidFill>
                  <a:schemeClr val="dk1"/>
                </a:solidFill>
                <a:latin typeface="Times New Roman"/>
                <a:ea typeface="Times New Roman"/>
                <a:cs typeface="Times New Roman"/>
                <a:sym typeface="Times New Roman"/>
              </a:rPr>
              <a:t>Cultural or Religious Factors</a:t>
            </a:r>
            <a:endParaRPr sz="1350">
              <a:latin typeface="Times New Roman"/>
              <a:ea typeface="Times New Roman"/>
              <a:cs typeface="Times New Roman"/>
              <a:sym typeface="Times New Roman"/>
            </a:endParaRPr>
          </a:p>
        </p:txBody>
      </p:sp>
      <p:sp>
        <p:nvSpPr>
          <p:cNvPr id="205" name="Google Shape;205;p10"/>
          <p:cNvSpPr txBox="1"/>
          <p:nvPr/>
        </p:nvSpPr>
        <p:spPr>
          <a:xfrm>
            <a:off x="4686300" y="1845128"/>
            <a:ext cx="3829050" cy="1107965"/>
          </a:xfrm>
          <a:prstGeom prst="rect">
            <a:avLst/>
          </a:prstGeom>
          <a:noFill/>
          <a:ln>
            <a:noFill/>
          </a:ln>
        </p:spPr>
        <p:txBody>
          <a:bodyPr spcFirstLastPara="1" wrap="square" lIns="68569" tIns="34275" rIns="68569" bIns="34275" anchor="t" anchorCtr="0">
            <a:spAutoFit/>
          </a:bodyPr>
          <a:lstStyle/>
          <a:p>
            <a:pPr marL="257175" indent="-257175">
              <a:buClr>
                <a:srgbClr val="FF0000"/>
              </a:buClr>
              <a:buSzPts val="1800"/>
              <a:buFont typeface="Times New Roman"/>
              <a:buAutoNum type="arabicPeriod"/>
            </a:pPr>
            <a:r>
              <a:rPr lang="en-US" sz="1350">
                <a:solidFill>
                  <a:srgbClr val="FF0000"/>
                </a:solidFill>
                <a:latin typeface="Times New Roman"/>
                <a:ea typeface="Times New Roman"/>
                <a:cs typeface="Times New Roman"/>
                <a:sym typeface="Times New Roman"/>
              </a:rPr>
              <a:t>Pregnancy</a:t>
            </a:r>
            <a:endParaRPr sz="1350">
              <a:latin typeface="Times New Roman"/>
              <a:ea typeface="Times New Roman"/>
              <a:cs typeface="Times New Roman"/>
              <a:sym typeface="Times New Roman"/>
            </a:endParaRPr>
          </a:p>
          <a:p>
            <a:pPr marL="257175" indent="-257175">
              <a:buClr>
                <a:srgbClr val="FF0000"/>
              </a:buClr>
              <a:buSzPts val="1800"/>
              <a:buFont typeface="Times New Roman"/>
              <a:buAutoNum type="arabicPeriod"/>
            </a:pPr>
            <a:r>
              <a:rPr lang="en-US" sz="1350">
                <a:solidFill>
                  <a:srgbClr val="FF0000"/>
                </a:solidFill>
                <a:latin typeface="Times New Roman"/>
                <a:ea typeface="Times New Roman"/>
                <a:cs typeface="Times New Roman"/>
                <a:sym typeface="Times New Roman"/>
              </a:rPr>
              <a:t>Health Issues</a:t>
            </a:r>
            <a:endParaRPr sz="1350">
              <a:latin typeface="Times New Roman"/>
              <a:ea typeface="Times New Roman"/>
              <a:cs typeface="Times New Roman"/>
              <a:sym typeface="Times New Roman"/>
            </a:endParaRPr>
          </a:p>
          <a:p>
            <a:pPr marL="257175" indent="-257175">
              <a:buClr>
                <a:srgbClr val="FF0000"/>
              </a:buClr>
              <a:buSzPts val="1800"/>
              <a:buFont typeface="Times New Roman"/>
              <a:buAutoNum type="arabicPeriod"/>
            </a:pPr>
            <a:r>
              <a:rPr lang="en-US" sz="1350">
                <a:solidFill>
                  <a:srgbClr val="FF0000"/>
                </a:solidFill>
                <a:latin typeface="Times New Roman"/>
                <a:ea typeface="Times New Roman"/>
                <a:cs typeface="Times New Roman"/>
                <a:sym typeface="Times New Roman"/>
              </a:rPr>
              <a:t>Safe Transportation</a:t>
            </a:r>
            <a:endParaRPr sz="1350">
              <a:latin typeface="Times New Roman"/>
              <a:ea typeface="Times New Roman"/>
              <a:cs typeface="Times New Roman"/>
              <a:sym typeface="Times New Roman"/>
            </a:endParaRPr>
          </a:p>
          <a:p>
            <a:pPr marL="257175" indent="-257175">
              <a:buClr>
                <a:srgbClr val="FF0000"/>
              </a:buClr>
              <a:buSzPts val="1800"/>
              <a:buFont typeface="Times New Roman"/>
              <a:buAutoNum type="arabicPeriod"/>
            </a:pPr>
            <a:r>
              <a:rPr lang="en-US" sz="1350">
                <a:solidFill>
                  <a:srgbClr val="FF0000"/>
                </a:solidFill>
                <a:latin typeface="Times New Roman"/>
                <a:ea typeface="Times New Roman"/>
                <a:cs typeface="Times New Roman"/>
                <a:sym typeface="Times New Roman"/>
              </a:rPr>
              <a:t>Bullying or Harassment</a:t>
            </a:r>
            <a:endParaRPr sz="1350">
              <a:latin typeface="Times New Roman"/>
              <a:ea typeface="Times New Roman"/>
              <a:cs typeface="Times New Roman"/>
              <a:sym typeface="Times New Roman"/>
            </a:endParaRPr>
          </a:p>
          <a:p>
            <a:pPr marL="257175" indent="-257175">
              <a:buClr>
                <a:srgbClr val="FF0000"/>
              </a:buClr>
              <a:buSzPts val="1800"/>
              <a:buFont typeface="Times New Roman"/>
              <a:buAutoNum type="arabicPeriod"/>
            </a:pPr>
            <a:r>
              <a:rPr lang="en-US" sz="1350">
                <a:solidFill>
                  <a:srgbClr val="FF0000"/>
                </a:solidFill>
                <a:latin typeface="Times New Roman"/>
                <a:ea typeface="Times New Roman"/>
                <a:cs typeface="Times New Roman"/>
                <a:sym typeface="Times New Roman"/>
              </a:rPr>
              <a:t>Menstrual Health Issues</a:t>
            </a:r>
            <a:endParaRPr sz="1350">
              <a:latin typeface="Times New Roman"/>
              <a:ea typeface="Times New Roman"/>
              <a:cs typeface="Times New Roman"/>
              <a:sym typeface="Times New Roman"/>
            </a:endParaRPr>
          </a:p>
        </p:txBody>
      </p:sp>
      <p:sp>
        <p:nvSpPr>
          <p:cNvPr id="206" name="Google Shape;206;p10"/>
          <p:cNvSpPr/>
          <p:nvPr/>
        </p:nvSpPr>
        <p:spPr>
          <a:xfrm>
            <a:off x="2490108" y="3303730"/>
            <a:ext cx="3829050" cy="38117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Times New Roman"/>
                <a:ea typeface="Times New Roman"/>
                <a:cs typeface="Times New Roman"/>
                <a:sym typeface="Times New Roman"/>
              </a:rPr>
              <a:t>Why students (boy, girl) drop out of school? (Rank by Priority)</a:t>
            </a:r>
            <a:endParaRPr sz="1350">
              <a:latin typeface="Times New Roman"/>
              <a:ea typeface="Times New Roman"/>
              <a:cs typeface="Times New Roman"/>
              <a:sym typeface="Times New Roman"/>
            </a:endParaRPr>
          </a:p>
        </p:txBody>
      </p:sp>
      <p:sp>
        <p:nvSpPr>
          <p:cNvPr id="207" name="Google Shape;207;p10"/>
          <p:cNvSpPr txBox="1"/>
          <p:nvPr/>
        </p:nvSpPr>
        <p:spPr>
          <a:xfrm>
            <a:off x="2490108" y="3761660"/>
            <a:ext cx="3829050" cy="1107965"/>
          </a:xfrm>
          <a:prstGeom prst="rect">
            <a:avLst/>
          </a:prstGeom>
          <a:noFill/>
          <a:ln>
            <a:noFill/>
          </a:ln>
        </p:spPr>
        <p:txBody>
          <a:bodyPr spcFirstLastPara="1" wrap="square" lIns="68569" tIns="34275" rIns="68569" bIns="34275" anchor="t" anchorCtr="0">
            <a:spAutoFit/>
          </a:bodyPr>
          <a:lstStyle/>
          <a:p>
            <a:pPr marL="257175" indent="-257175">
              <a:buClr>
                <a:schemeClr val="dk1"/>
              </a:buClr>
              <a:buSzPts val="1800"/>
              <a:buFont typeface="Times New Roman"/>
              <a:buAutoNum type="arabicPeriod"/>
            </a:pPr>
            <a:r>
              <a:rPr lang="en-US" sz="1350">
                <a:solidFill>
                  <a:schemeClr val="dk1"/>
                </a:solidFill>
                <a:latin typeface="Times New Roman"/>
                <a:ea typeface="Times New Roman"/>
                <a:cs typeface="Times New Roman"/>
                <a:sym typeface="Times New Roman"/>
              </a:rPr>
              <a:t>Academic Challenges</a:t>
            </a:r>
            <a:endParaRPr sz="1350">
              <a:latin typeface="Times New Roman"/>
              <a:ea typeface="Times New Roman"/>
              <a:cs typeface="Times New Roman"/>
              <a:sym typeface="Times New Roman"/>
            </a:endParaRPr>
          </a:p>
          <a:p>
            <a:pPr marL="257175" indent="-257175">
              <a:buClr>
                <a:schemeClr val="dk1"/>
              </a:buClr>
              <a:buSzPts val="1800"/>
              <a:buFont typeface="Times New Roman"/>
              <a:buAutoNum type="arabicPeriod"/>
            </a:pPr>
            <a:r>
              <a:rPr lang="en-US" sz="1350">
                <a:solidFill>
                  <a:schemeClr val="dk1"/>
                </a:solidFill>
                <a:latin typeface="Times New Roman"/>
                <a:ea typeface="Times New Roman"/>
                <a:cs typeface="Times New Roman"/>
                <a:sym typeface="Times New Roman"/>
              </a:rPr>
              <a:t>Socioeconomic factors</a:t>
            </a:r>
            <a:endParaRPr sz="1350">
              <a:latin typeface="Times New Roman"/>
              <a:ea typeface="Times New Roman"/>
              <a:cs typeface="Times New Roman"/>
              <a:sym typeface="Times New Roman"/>
            </a:endParaRPr>
          </a:p>
          <a:p>
            <a:pPr marL="257175" indent="-257175">
              <a:buClr>
                <a:schemeClr val="dk1"/>
              </a:buClr>
              <a:buSzPts val="1800"/>
              <a:buFont typeface="Times New Roman"/>
              <a:buAutoNum type="arabicPeriod"/>
            </a:pPr>
            <a:r>
              <a:rPr lang="en-US" sz="1350">
                <a:solidFill>
                  <a:schemeClr val="dk1"/>
                </a:solidFill>
                <a:latin typeface="Times New Roman"/>
                <a:ea typeface="Times New Roman"/>
                <a:cs typeface="Times New Roman"/>
                <a:sym typeface="Times New Roman"/>
              </a:rPr>
              <a:t>Lack of Motivation and Engagement</a:t>
            </a:r>
            <a:endParaRPr sz="1350">
              <a:latin typeface="Times New Roman"/>
              <a:ea typeface="Times New Roman"/>
              <a:cs typeface="Times New Roman"/>
              <a:sym typeface="Times New Roman"/>
            </a:endParaRPr>
          </a:p>
          <a:p>
            <a:pPr marL="257175" indent="-257175">
              <a:buClr>
                <a:schemeClr val="dk1"/>
              </a:buClr>
              <a:buSzPts val="1800"/>
              <a:buFont typeface="Times New Roman"/>
              <a:buAutoNum type="arabicPeriod"/>
            </a:pPr>
            <a:r>
              <a:rPr lang="en-US" sz="1350">
                <a:solidFill>
                  <a:schemeClr val="dk1"/>
                </a:solidFill>
                <a:latin typeface="Times New Roman"/>
                <a:ea typeface="Times New Roman"/>
                <a:cs typeface="Times New Roman"/>
                <a:sym typeface="Times New Roman"/>
              </a:rPr>
              <a:t>School Environment</a:t>
            </a:r>
            <a:endParaRPr sz="1350">
              <a:latin typeface="Times New Roman"/>
              <a:ea typeface="Times New Roman"/>
              <a:cs typeface="Times New Roman"/>
              <a:sym typeface="Times New Roman"/>
            </a:endParaRPr>
          </a:p>
          <a:p>
            <a:pPr marL="257175" indent="-257175">
              <a:buClr>
                <a:schemeClr val="dk1"/>
              </a:buClr>
              <a:buSzPts val="1800"/>
              <a:buFont typeface="Times New Roman"/>
              <a:buAutoNum type="arabicPeriod"/>
            </a:pPr>
            <a:r>
              <a:rPr lang="en-US" sz="1350">
                <a:solidFill>
                  <a:schemeClr val="dk1"/>
                </a:solidFill>
                <a:latin typeface="Times New Roman"/>
                <a:ea typeface="Times New Roman"/>
                <a:cs typeface="Times New Roman"/>
                <a:sym typeface="Times New Roman"/>
              </a:rPr>
              <a:t>Cultural and Societal Factors</a:t>
            </a:r>
            <a:endParaRPr sz="135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1"/>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4400"/>
            </a:pPr>
            <a:r>
              <a:rPr lang="en-US"/>
              <a:t>Consistency (Bias)</a:t>
            </a:r>
            <a:endParaRPr/>
          </a:p>
        </p:txBody>
      </p:sp>
      <p:sp>
        <p:nvSpPr>
          <p:cNvPr id="213" name="Google Shape;213;p11"/>
          <p:cNvSpPr txBox="1"/>
          <p:nvPr/>
        </p:nvSpPr>
        <p:spPr>
          <a:xfrm>
            <a:off x="628650" y="1191985"/>
            <a:ext cx="8139825" cy="2562210"/>
          </a:xfrm>
          <a:prstGeom prst="rect">
            <a:avLst/>
          </a:prstGeom>
          <a:noFill/>
          <a:ln>
            <a:noFill/>
          </a:ln>
        </p:spPr>
        <p:txBody>
          <a:bodyPr spcFirstLastPara="1" wrap="square" lIns="68569" tIns="34275" rIns="68569" bIns="34275" anchor="t" anchorCtr="0">
            <a:spAutoFit/>
          </a:bodyPr>
          <a:lstStyle/>
          <a:p>
            <a:pPr marL="214313" indent="-214313">
              <a:buClr>
                <a:schemeClr val="dk1"/>
              </a:buClr>
              <a:buSzPts val="2400"/>
              <a:buFont typeface="Times New Roman"/>
              <a:buChar char="•"/>
            </a:pPr>
            <a:r>
              <a:rPr lang="en-US">
                <a:solidFill>
                  <a:schemeClr val="dk1"/>
                </a:solidFill>
                <a:latin typeface="Times New Roman"/>
                <a:ea typeface="Times New Roman"/>
                <a:cs typeface="Times New Roman"/>
                <a:sym typeface="Times New Roman"/>
              </a:rPr>
              <a:t>Abstraction 🡪 Changing boy/girl to students</a:t>
            </a:r>
            <a:endParaRPr sz="1350">
              <a:latin typeface="Times New Roman"/>
              <a:ea typeface="Times New Roman"/>
              <a:cs typeface="Times New Roman"/>
              <a:sym typeface="Times New Roman"/>
            </a:endParaRPr>
          </a:p>
          <a:p>
            <a:pPr marL="214313" indent="-214313">
              <a:buClr>
                <a:schemeClr val="dk1"/>
              </a:buClr>
              <a:buSzPts val="2400"/>
              <a:buFont typeface="Times New Roman"/>
              <a:buChar char="•"/>
            </a:pPr>
            <a:r>
              <a:rPr lang="en-US">
                <a:solidFill>
                  <a:schemeClr val="dk1"/>
                </a:solidFill>
                <a:latin typeface="Times New Roman"/>
                <a:ea typeface="Times New Roman"/>
                <a:cs typeface="Times New Roman"/>
                <a:sym typeface="Times New Roman"/>
              </a:rPr>
              <a:t>Context Elicitation and Addition 🡪 </a:t>
            </a:r>
            <a:endParaRPr sz="1350">
              <a:latin typeface="Times New Roman"/>
              <a:ea typeface="Times New Roman"/>
              <a:cs typeface="Times New Roman"/>
              <a:sym typeface="Times New Roman"/>
            </a:endParaRPr>
          </a:p>
          <a:p>
            <a:pPr marL="557213" lvl="1" indent="-214313">
              <a:buClr>
                <a:schemeClr val="accent1"/>
              </a:buClr>
              <a:buSzPts val="2400"/>
              <a:buFont typeface="Times New Roman"/>
              <a:buChar char="•"/>
            </a:pPr>
            <a:r>
              <a:rPr lang="en-US" i="1">
                <a:solidFill>
                  <a:schemeClr val="accent1"/>
                </a:solidFill>
                <a:latin typeface="Times New Roman"/>
                <a:ea typeface="Times New Roman"/>
                <a:cs typeface="Times New Roman"/>
                <a:sym typeface="Times New Roman"/>
              </a:rPr>
              <a:t>What are possible reasons for a boy dropping off school </a:t>
            </a:r>
            <a:r>
              <a:rPr lang="en-US" i="1">
                <a:solidFill>
                  <a:schemeClr val="accent1"/>
                </a:solidFill>
                <a:highlight>
                  <a:srgbClr val="FFFF00"/>
                </a:highlight>
                <a:latin typeface="Times New Roman"/>
                <a:ea typeface="Times New Roman"/>
                <a:cs typeface="Times New Roman"/>
                <a:sym typeface="Times New Roman"/>
              </a:rPr>
              <a:t>in Texas</a:t>
            </a:r>
            <a:r>
              <a:rPr lang="en-US" i="1">
                <a:solidFill>
                  <a:schemeClr val="accent1"/>
                </a:solidFill>
                <a:latin typeface="Times New Roman"/>
                <a:ea typeface="Times New Roman"/>
                <a:cs typeface="Times New Roman"/>
                <a:sym typeface="Times New Roman"/>
              </a:rPr>
              <a:t>?</a:t>
            </a:r>
            <a:endParaRPr sz="1350">
              <a:latin typeface="Times New Roman"/>
              <a:ea typeface="Times New Roman"/>
              <a:cs typeface="Times New Roman"/>
              <a:sym typeface="Times New Roman"/>
            </a:endParaRPr>
          </a:p>
          <a:p>
            <a:pPr marL="557213" lvl="1" indent="-214313">
              <a:buClr>
                <a:schemeClr val="accent1"/>
              </a:buClr>
              <a:buSzPts val="2400"/>
              <a:buFont typeface="Times New Roman"/>
              <a:buChar char="•"/>
            </a:pPr>
            <a:r>
              <a:rPr lang="en-US" i="1">
                <a:solidFill>
                  <a:schemeClr val="accent1"/>
                </a:solidFill>
                <a:latin typeface="Times New Roman"/>
                <a:ea typeface="Times New Roman"/>
                <a:cs typeface="Times New Roman"/>
                <a:sym typeface="Times New Roman"/>
              </a:rPr>
              <a:t>What are possible reasons for </a:t>
            </a:r>
            <a:r>
              <a:rPr lang="en-US" i="1">
                <a:solidFill>
                  <a:schemeClr val="accent1"/>
                </a:solidFill>
                <a:highlight>
                  <a:srgbClr val="FFFF00"/>
                </a:highlight>
                <a:latin typeface="Times New Roman"/>
                <a:ea typeface="Times New Roman"/>
                <a:cs typeface="Times New Roman"/>
                <a:sym typeface="Times New Roman"/>
              </a:rPr>
              <a:t>an adolescent  </a:t>
            </a:r>
            <a:r>
              <a:rPr lang="en-US" i="1">
                <a:solidFill>
                  <a:schemeClr val="accent1"/>
                </a:solidFill>
                <a:latin typeface="Times New Roman"/>
                <a:ea typeface="Times New Roman"/>
                <a:cs typeface="Times New Roman"/>
                <a:sym typeface="Times New Roman"/>
              </a:rPr>
              <a:t>dropping off school </a:t>
            </a:r>
            <a:r>
              <a:rPr lang="en-US" i="1">
                <a:solidFill>
                  <a:schemeClr val="accent1"/>
                </a:solidFill>
                <a:highlight>
                  <a:srgbClr val="FFFF00"/>
                </a:highlight>
                <a:latin typeface="Times New Roman"/>
                <a:ea typeface="Times New Roman"/>
                <a:cs typeface="Times New Roman"/>
                <a:sym typeface="Times New Roman"/>
              </a:rPr>
              <a:t>in Texas</a:t>
            </a:r>
            <a:r>
              <a:rPr lang="en-US" i="1">
                <a:solidFill>
                  <a:schemeClr val="accent1"/>
                </a:solidFill>
                <a:latin typeface="Times New Roman"/>
                <a:ea typeface="Times New Roman"/>
                <a:cs typeface="Times New Roman"/>
                <a:sym typeface="Times New Roman"/>
              </a:rPr>
              <a:t>?</a:t>
            </a:r>
            <a:endParaRPr sz="1350">
              <a:latin typeface="Times New Roman"/>
              <a:ea typeface="Times New Roman"/>
              <a:cs typeface="Times New Roman"/>
              <a:sym typeface="Times New Roman"/>
            </a:endParaRPr>
          </a:p>
          <a:p>
            <a:pPr marL="557213" lvl="1" indent="-214313">
              <a:buClr>
                <a:schemeClr val="accent1"/>
              </a:buClr>
              <a:buSzPts val="2400"/>
              <a:buFont typeface="Times New Roman"/>
              <a:buChar char="•"/>
            </a:pPr>
            <a:r>
              <a:rPr lang="en-US" i="1">
                <a:solidFill>
                  <a:schemeClr val="accent1"/>
                </a:solidFill>
                <a:latin typeface="Times New Roman"/>
                <a:ea typeface="Times New Roman"/>
                <a:cs typeface="Times New Roman"/>
                <a:sym typeface="Times New Roman"/>
              </a:rPr>
              <a:t>What are possible reasons for  </a:t>
            </a:r>
            <a:r>
              <a:rPr lang="en-US" i="1">
                <a:solidFill>
                  <a:schemeClr val="accent1"/>
                </a:solidFill>
                <a:highlight>
                  <a:srgbClr val="FFFF00"/>
                </a:highlight>
                <a:latin typeface="Times New Roman"/>
                <a:ea typeface="Times New Roman"/>
                <a:cs typeface="Times New Roman"/>
                <a:sym typeface="Times New Roman"/>
              </a:rPr>
              <a:t>a male child </a:t>
            </a:r>
            <a:r>
              <a:rPr lang="en-US" i="1">
                <a:solidFill>
                  <a:schemeClr val="accent1"/>
                </a:solidFill>
                <a:latin typeface="Times New Roman"/>
                <a:ea typeface="Times New Roman"/>
                <a:cs typeface="Times New Roman"/>
                <a:sym typeface="Times New Roman"/>
              </a:rPr>
              <a:t>drop off from </a:t>
            </a:r>
            <a:r>
              <a:rPr lang="en-US" i="1">
                <a:solidFill>
                  <a:schemeClr val="accent1"/>
                </a:solidFill>
                <a:highlight>
                  <a:srgbClr val="FFFF00"/>
                </a:highlight>
                <a:latin typeface="Times New Roman"/>
                <a:ea typeface="Times New Roman"/>
                <a:cs typeface="Times New Roman"/>
                <a:sym typeface="Times New Roman"/>
              </a:rPr>
              <a:t>an academy</a:t>
            </a:r>
            <a:r>
              <a:rPr lang="en-US" i="1">
                <a:solidFill>
                  <a:schemeClr val="accent1"/>
                </a:solidFill>
                <a:latin typeface="Times New Roman"/>
                <a:ea typeface="Times New Roman"/>
                <a:cs typeface="Times New Roman"/>
                <a:sym typeface="Times New Roman"/>
              </a:rPr>
              <a:t>?</a:t>
            </a:r>
            <a:endParaRPr sz="1350">
              <a:latin typeface="Times New Roman"/>
              <a:ea typeface="Times New Roman"/>
              <a:cs typeface="Times New Roman"/>
              <a:sym typeface="Times New Roman"/>
            </a:endParaRPr>
          </a:p>
          <a:p>
            <a:pPr marL="214313" indent="-214313">
              <a:buClr>
                <a:schemeClr val="dk1"/>
              </a:buClr>
              <a:buSzPts val="2400"/>
              <a:buFont typeface="Times New Roman"/>
              <a:buChar char="•"/>
            </a:pPr>
            <a:r>
              <a:rPr lang="en-US">
                <a:solidFill>
                  <a:schemeClr val="dk1"/>
                </a:solidFill>
                <a:latin typeface="Times New Roman"/>
                <a:ea typeface="Times New Roman"/>
                <a:cs typeface="Times New Roman"/>
                <a:sym typeface="Times New Roman"/>
              </a:rPr>
              <a:t>Governance by Rules → Such as Course Selection, Student/Teacher Conflict, Boredom, Socioeconomic Status</a:t>
            </a:r>
            <a:endParaRPr sz="1350">
              <a:latin typeface="Times New Roman"/>
              <a:ea typeface="Times New Roman"/>
              <a:cs typeface="Times New Roman"/>
              <a:sym typeface="Times New Roman"/>
            </a:endParaRPr>
          </a:p>
          <a:p>
            <a:pPr marL="214313" indent="-214313">
              <a:buClr>
                <a:schemeClr val="dk1"/>
              </a:buClr>
              <a:buSzPts val="2400"/>
              <a:buFont typeface="Times New Roman"/>
              <a:buChar char="•"/>
            </a:pPr>
            <a:r>
              <a:rPr lang="en-US">
                <a:solidFill>
                  <a:schemeClr val="dk1"/>
                </a:solidFill>
                <a:latin typeface="Times New Roman"/>
                <a:ea typeface="Times New Roman"/>
                <a:cs typeface="Times New Roman"/>
                <a:sym typeface="Times New Roman"/>
              </a:rPr>
              <a:t>Use of State-wise Questionnaires from Department of Education for Fine-tuning Language Models </a:t>
            </a:r>
            <a:endParaRPr sz="135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3"/>
          <p:cNvSpPr txBox="1">
            <a:spLocks noGrp="1"/>
          </p:cNvSpPr>
          <p:nvPr>
            <p:ph type="title"/>
          </p:nvPr>
        </p:nvSpPr>
        <p:spPr>
          <a:xfrm>
            <a:off x="270510" y="77683"/>
            <a:ext cx="8823266" cy="994172"/>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4400"/>
            </a:pPr>
            <a:r>
              <a:rPr lang="en-US"/>
              <a:t>Taking into account Paraphrasing and Human Explanations</a:t>
            </a:r>
            <a:endParaRPr/>
          </a:p>
        </p:txBody>
      </p:sp>
      <p:sp>
        <p:nvSpPr>
          <p:cNvPr id="227" name="Google Shape;227;p13"/>
          <p:cNvSpPr/>
          <p:nvPr/>
        </p:nvSpPr>
        <p:spPr>
          <a:xfrm>
            <a:off x="167640" y="2209800"/>
            <a:ext cx="640080" cy="327660"/>
          </a:xfrm>
          <a:prstGeom prst="roundRect">
            <a:avLst>
              <a:gd name="adj" fmla="val 16667"/>
            </a:avLst>
          </a:prstGeom>
          <a:blipFill rotWithShape="1">
            <a:blip r:embed="rId3">
              <a:alphaModFix/>
            </a:blip>
            <a:stretch>
              <a:fillRect/>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28" name="Google Shape;228;p13"/>
          <p:cNvSpPr/>
          <p:nvPr/>
        </p:nvSpPr>
        <p:spPr>
          <a:xfrm>
            <a:off x="891540" y="2209800"/>
            <a:ext cx="640080" cy="32766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29" name="Google Shape;229;p13"/>
          <p:cNvSpPr/>
          <p:nvPr/>
        </p:nvSpPr>
        <p:spPr>
          <a:xfrm>
            <a:off x="1615440" y="2209800"/>
            <a:ext cx="640080" cy="32766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30" name="Google Shape;230;p13"/>
          <p:cNvSpPr/>
          <p:nvPr/>
        </p:nvSpPr>
        <p:spPr>
          <a:xfrm>
            <a:off x="3223260" y="2209800"/>
            <a:ext cx="640080" cy="32766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31" name="Google Shape;231;p13"/>
          <p:cNvSpPr txBox="1"/>
          <p:nvPr/>
        </p:nvSpPr>
        <p:spPr>
          <a:xfrm>
            <a:off x="1019175" y="2269756"/>
            <a:ext cx="369570" cy="207749"/>
          </a:xfrm>
          <a:prstGeom prst="rect">
            <a:avLst/>
          </a:prstGeom>
          <a:blipFill rotWithShape="1">
            <a:blip r:embed="rId4">
              <a:alphaModFix/>
            </a:blip>
            <a:stretch>
              <a:fillRect b="-13042"/>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32" name="Google Shape;232;p13"/>
          <p:cNvSpPr txBox="1"/>
          <p:nvPr/>
        </p:nvSpPr>
        <p:spPr>
          <a:xfrm>
            <a:off x="1750695" y="2265945"/>
            <a:ext cx="369570" cy="207749"/>
          </a:xfrm>
          <a:prstGeom prst="rect">
            <a:avLst/>
          </a:prstGeom>
          <a:blipFill rotWithShape="1">
            <a:blip r:embed="rId5">
              <a:alphaModFix/>
            </a:blip>
            <a:stretch>
              <a:fillRect b="-18179"/>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33" name="Google Shape;233;p13"/>
          <p:cNvSpPr txBox="1"/>
          <p:nvPr/>
        </p:nvSpPr>
        <p:spPr>
          <a:xfrm>
            <a:off x="3358515" y="2265945"/>
            <a:ext cx="369570" cy="207749"/>
          </a:xfrm>
          <a:prstGeom prst="rect">
            <a:avLst/>
          </a:prstGeom>
          <a:blipFill rotWithShape="1">
            <a:blip r:embed="rId6">
              <a:alphaModFix/>
            </a:blip>
            <a:stretch>
              <a:fillRect b="-9090"/>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34" name="Google Shape;234;p13"/>
          <p:cNvSpPr/>
          <p:nvPr/>
        </p:nvSpPr>
        <p:spPr>
          <a:xfrm>
            <a:off x="1277796" y="3006091"/>
            <a:ext cx="985345" cy="298997"/>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LLM</a:t>
            </a:r>
            <a:endParaRPr sz="1350"/>
          </a:p>
        </p:txBody>
      </p:sp>
      <p:cxnSp>
        <p:nvCxnSpPr>
          <p:cNvPr id="235" name="Google Shape;235;p13"/>
          <p:cNvCxnSpPr>
            <a:endCxn id="234" idx="0"/>
          </p:cNvCxnSpPr>
          <p:nvPr/>
        </p:nvCxnSpPr>
        <p:spPr>
          <a:xfrm>
            <a:off x="510468" y="2571840"/>
            <a:ext cx="1260000" cy="434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6" name="Google Shape;236;p13"/>
          <p:cNvCxnSpPr>
            <a:stCxn id="228" idx="2"/>
            <a:endCxn id="234" idx="0"/>
          </p:cNvCxnSpPr>
          <p:nvPr/>
        </p:nvCxnSpPr>
        <p:spPr>
          <a:xfrm>
            <a:off x="1211580" y="2537460"/>
            <a:ext cx="558900" cy="468675"/>
          </a:xfrm>
          <a:prstGeom prst="straightConnector1">
            <a:avLst/>
          </a:prstGeom>
          <a:noFill/>
          <a:ln w="9525" cap="flat" cmpd="sng">
            <a:solidFill>
              <a:schemeClr val="accent1"/>
            </a:solidFill>
            <a:prstDash val="solid"/>
            <a:miter lim="800000"/>
            <a:headEnd type="none" w="sm" len="sm"/>
            <a:tailEnd type="triangle" w="med" len="med"/>
          </a:ln>
        </p:spPr>
      </p:cxnSp>
      <p:cxnSp>
        <p:nvCxnSpPr>
          <p:cNvPr id="237" name="Google Shape;237;p13"/>
          <p:cNvCxnSpPr>
            <a:stCxn id="229" idx="2"/>
            <a:endCxn id="234" idx="0"/>
          </p:cNvCxnSpPr>
          <p:nvPr/>
        </p:nvCxnSpPr>
        <p:spPr>
          <a:xfrm flipH="1">
            <a:off x="1770555" y="2537460"/>
            <a:ext cx="164925" cy="468675"/>
          </a:xfrm>
          <a:prstGeom prst="straightConnector1">
            <a:avLst/>
          </a:prstGeom>
          <a:noFill/>
          <a:ln w="9525" cap="flat" cmpd="sng">
            <a:solidFill>
              <a:schemeClr val="accent1"/>
            </a:solidFill>
            <a:prstDash val="solid"/>
            <a:miter lim="800000"/>
            <a:headEnd type="none" w="sm" len="sm"/>
            <a:tailEnd type="triangle" w="med" len="med"/>
          </a:ln>
        </p:spPr>
      </p:cxnSp>
      <p:cxnSp>
        <p:nvCxnSpPr>
          <p:cNvPr id="238" name="Google Shape;238;p13"/>
          <p:cNvCxnSpPr>
            <a:stCxn id="230" idx="2"/>
            <a:endCxn id="234" idx="0"/>
          </p:cNvCxnSpPr>
          <p:nvPr/>
        </p:nvCxnSpPr>
        <p:spPr>
          <a:xfrm flipH="1">
            <a:off x="1770525" y="2537460"/>
            <a:ext cx="1772775" cy="468675"/>
          </a:xfrm>
          <a:prstGeom prst="straightConnector1">
            <a:avLst/>
          </a:prstGeom>
          <a:noFill/>
          <a:ln w="9525" cap="flat" cmpd="sng">
            <a:solidFill>
              <a:schemeClr val="accent1"/>
            </a:solidFill>
            <a:prstDash val="solid"/>
            <a:miter lim="800000"/>
            <a:headEnd type="none" w="sm" len="sm"/>
            <a:tailEnd type="triangle" w="med" len="med"/>
          </a:ln>
        </p:spPr>
      </p:cxnSp>
      <p:sp>
        <p:nvSpPr>
          <p:cNvPr id="239" name="Google Shape;239;p13"/>
          <p:cNvSpPr txBox="1"/>
          <p:nvPr/>
        </p:nvSpPr>
        <p:spPr>
          <a:xfrm>
            <a:off x="1074420" y="1365312"/>
            <a:ext cx="1257300" cy="438551"/>
          </a:xfrm>
          <a:prstGeom prst="rect">
            <a:avLst/>
          </a:prstGeom>
          <a:noFill/>
          <a:ln>
            <a:noFill/>
          </a:ln>
        </p:spPr>
        <p:txBody>
          <a:bodyPr spcFirstLastPara="1" wrap="square" lIns="68569" tIns="34275" rIns="68569" bIns="34275" anchor="t" anchorCtr="0">
            <a:spAutoFit/>
          </a:bodyPr>
          <a:lstStyle/>
          <a:p>
            <a:pPr algn="ctr"/>
            <a:r>
              <a:rPr lang="en-US" sz="2400" b="1">
                <a:solidFill>
                  <a:schemeClr val="dk1"/>
                </a:solidFill>
                <a:latin typeface="Calibri"/>
                <a:ea typeface="Calibri"/>
                <a:cs typeface="Calibri"/>
                <a:sym typeface="Calibri"/>
              </a:rPr>
              <a:t>Input</a:t>
            </a:r>
            <a:endParaRPr sz="1350"/>
          </a:p>
        </p:txBody>
      </p:sp>
      <p:cxnSp>
        <p:nvCxnSpPr>
          <p:cNvPr id="240" name="Google Shape;240;p13"/>
          <p:cNvCxnSpPr>
            <a:stCxn id="239" idx="2"/>
            <a:endCxn id="227" idx="0"/>
          </p:cNvCxnSpPr>
          <p:nvPr/>
        </p:nvCxnSpPr>
        <p:spPr>
          <a:xfrm flipH="1">
            <a:off x="487680" y="1803863"/>
            <a:ext cx="1215390" cy="405937"/>
          </a:xfrm>
          <a:prstGeom prst="straightConnector1">
            <a:avLst/>
          </a:prstGeom>
          <a:noFill/>
          <a:ln w="9525" cap="flat" cmpd="sng">
            <a:solidFill>
              <a:schemeClr val="accent1"/>
            </a:solidFill>
            <a:prstDash val="solid"/>
            <a:miter lim="800000"/>
            <a:headEnd type="none" w="sm" len="sm"/>
            <a:tailEnd type="triangle" w="med" len="med"/>
          </a:ln>
        </p:spPr>
      </p:cxnSp>
      <p:cxnSp>
        <p:nvCxnSpPr>
          <p:cNvPr id="241" name="Google Shape;241;p13"/>
          <p:cNvCxnSpPr>
            <a:stCxn id="239" idx="2"/>
            <a:endCxn id="228" idx="0"/>
          </p:cNvCxnSpPr>
          <p:nvPr/>
        </p:nvCxnSpPr>
        <p:spPr>
          <a:xfrm flipH="1">
            <a:off x="1211580" y="1803863"/>
            <a:ext cx="491490" cy="405937"/>
          </a:xfrm>
          <a:prstGeom prst="straightConnector1">
            <a:avLst/>
          </a:prstGeom>
          <a:noFill/>
          <a:ln w="9525" cap="flat" cmpd="sng">
            <a:solidFill>
              <a:schemeClr val="accent1"/>
            </a:solidFill>
            <a:prstDash val="solid"/>
            <a:miter lim="800000"/>
            <a:headEnd type="none" w="sm" len="sm"/>
            <a:tailEnd type="triangle" w="med" len="med"/>
          </a:ln>
        </p:spPr>
      </p:cxnSp>
      <p:cxnSp>
        <p:nvCxnSpPr>
          <p:cNvPr id="242" name="Google Shape;242;p13"/>
          <p:cNvCxnSpPr>
            <a:stCxn id="239" idx="2"/>
            <a:endCxn id="229" idx="0"/>
          </p:cNvCxnSpPr>
          <p:nvPr/>
        </p:nvCxnSpPr>
        <p:spPr>
          <a:xfrm>
            <a:off x="1703070" y="1803863"/>
            <a:ext cx="232410" cy="405937"/>
          </a:xfrm>
          <a:prstGeom prst="straightConnector1">
            <a:avLst/>
          </a:prstGeom>
          <a:noFill/>
          <a:ln w="9525" cap="flat" cmpd="sng">
            <a:solidFill>
              <a:schemeClr val="accent1"/>
            </a:solidFill>
            <a:prstDash val="solid"/>
            <a:miter lim="800000"/>
            <a:headEnd type="none" w="sm" len="sm"/>
            <a:tailEnd type="triangle" w="med" len="med"/>
          </a:ln>
        </p:spPr>
      </p:cxnSp>
      <p:cxnSp>
        <p:nvCxnSpPr>
          <p:cNvPr id="243" name="Google Shape;243;p13"/>
          <p:cNvCxnSpPr>
            <a:stCxn id="239" idx="2"/>
            <a:endCxn id="230" idx="0"/>
          </p:cNvCxnSpPr>
          <p:nvPr/>
        </p:nvCxnSpPr>
        <p:spPr>
          <a:xfrm>
            <a:off x="1703070" y="1803863"/>
            <a:ext cx="1840230" cy="405937"/>
          </a:xfrm>
          <a:prstGeom prst="straightConnector1">
            <a:avLst/>
          </a:prstGeom>
          <a:noFill/>
          <a:ln w="9525" cap="flat" cmpd="sng">
            <a:solidFill>
              <a:schemeClr val="accent1"/>
            </a:solidFill>
            <a:prstDash val="solid"/>
            <a:miter lim="800000"/>
            <a:headEnd type="none" w="sm" len="sm"/>
            <a:tailEnd type="triangle" w="med" len="med"/>
          </a:ln>
        </p:spPr>
      </p:cxnSp>
      <p:sp>
        <p:nvSpPr>
          <p:cNvPr id="244" name="Google Shape;244;p13"/>
          <p:cNvSpPr txBox="1"/>
          <p:nvPr/>
        </p:nvSpPr>
        <p:spPr>
          <a:xfrm>
            <a:off x="904137" y="4212774"/>
            <a:ext cx="2133133" cy="207749"/>
          </a:xfrm>
          <a:prstGeom prst="rect">
            <a:avLst/>
          </a:prstGeom>
          <a:blipFill rotWithShape="1">
            <a:blip r:embed="rId7">
              <a:alphaModFix/>
            </a:blip>
            <a:stretch>
              <a:fillRect l="-1785" t="-8694" r="-2231" b="-34781"/>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45" name="Google Shape;245;p13"/>
          <p:cNvSpPr/>
          <p:nvPr/>
        </p:nvSpPr>
        <p:spPr>
          <a:xfrm>
            <a:off x="1243505" y="3651620"/>
            <a:ext cx="1053925" cy="46863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y</a:t>
            </a:r>
            <a:endParaRPr sz="1350"/>
          </a:p>
        </p:txBody>
      </p:sp>
      <p:cxnSp>
        <p:nvCxnSpPr>
          <p:cNvPr id="246" name="Google Shape;246;p13"/>
          <p:cNvCxnSpPr/>
          <p:nvPr/>
        </p:nvCxnSpPr>
        <p:spPr>
          <a:xfrm>
            <a:off x="1388745" y="3305087"/>
            <a:ext cx="0" cy="34653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7" name="Google Shape;247;p13"/>
          <p:cNvCxnSpPr/>
          <p:nvPr/>
        </p:nvCxnSpPr>
        <p:spPr>
          <a:xfrm>
            <a:off x="1541145" y="3305087"/>
            <a:ext cx="0" cy="34653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8" name="Google Shape;248;p13"/>
          <p:cNvCxnSpPr/>
          <p:nvPr/>
        </p:nvCxnSpPr>
        <p:spPr>
          <a:xfrm>
            <a:off x="1689735" y="3305087"/>
            <a:ext cx="0" cy="34653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9" name="Google Shape;249;p13"/>
          <p:cNvCxnSpPr/>
          <p:nvPr/>
        </p:nvCxnSpPr>
        <p:spPr>
          <a:xfrm>
            <a:off x="2120265" y="3305087"/>
            <a:ext cx="0" cy="346533"/>
          </a:xfrm>
          <a:prstGeom prst="straightConnector1">
            <a:avLst/>
          </a:prstGeom>
          <a:noFill/>
          <a:ln w="9525" cap="flat" cmpd="sng">
            <a:solidFill>
              <a:schemeClr val="accent1"/>
            </a:solidFill>
            <a:prstDash val="solid"/>
            <a:miter lim="800000"/>
            <a:headEnd type="none" w="sm" len="sm"/>
            <a:tailEnd type="triangle" w="med" len="med"/>
          </a:ln>
        </p:spPr>
      </p:cxnSp>
      <p:pic>
        <p:nvPicPr>
          <p:cNvPr id="250" name="Google Shape;250;p13" descr="A network of colorful circles and lines&#10;&#10;Description automatically generated"/>
          <p:cNvPicPr preferRelativeResize="0"/>
          <p:nvPr/>
        </p:nvPicPr>
        <p:blipFill rotWithShape="1">
          <a:blip r:embed="rId8">
            <a:alphaModFix/>
          </a:blip>
          <a:srcRect/>
          <a:stretch/>
        </p:blipFill>
        <p:spPr>
          <a:xfrm>
            <a:off x="73937" y="2978458"/>
            <a:ext cx="579413" cy="416884"/>
          </a:xfrm>
          <a:prstGeom prst="rect">
            <a:avLst/>
          </a:prstGeom>
          <a:noFill/>
          <a:ln>
            <a:noFill/>
          </a:ln>
        </p:spPr>
      </p:pic>
      <p:cxnSp>
        <p:nvCxnSpPr>
          <p:cNvPr id="251" name="Google Shape;251;p13"/>
          <p:cNvCxnSpPr>
            <a:stCxn id="250" idx="3"/>
          </p:cNvCxnSpPr>
          <p:nvPr/>
        </p:nvCxnSpPr>
        <p:spPr>
          <a:xfrm>
            <a:off x="653350" y="3186900"/>
            <a:ext cx="238275" cy="0"/>
          </a:xfrm>
          <a:prstGeom prst="straightConnector1">
            <a:avLst/>
          </a:prstGeom>
          <a:noFill/>
          <a:ln w="19050" cap="flat" cmpd="sng">
            <a:solidFill>
              <a:schemeClr val="dk1"/>
            </a:solidFill>
            <a:prstDash val="solid"/>
            <a:miter lim="800000"/>
            <a:headEnd type="none" w="sm" len="sm"/>
            <a:tailEnd type="none" w="sm" len="sm"/>
          </a:ln>
        </p:spPr>
      </p:cxnSp>
      <p:cxnSp>
        <p:nvCxnSpPr>
          <p:cNvPr id="252" name="Google Shape;252;p13"/>
          <p:cNvCxnSpPr/>
          <p:nvPr/>
        </p:nvCxnSpPr>
        <p:spPr>
          <a:xfrm rot="10800000" flipH="1">
            <a:off x="891541" y="3040520"/>
            <a:ext cx="93080" cy="138304"/>
          </a:xfrm>
          <a:prstGeom prst="straightConnector1">
            <a:avLst/>
          </a:prstGeom>
          <a:noFill/>
          <a:ln w="19050" cap="flat" cmpd="sng">
            <a:solidFill>
              <a:schemeClr val="dk1"/>
            </a:solidFill>
            <a:prstDash val="solid"/>
            <a:miter lim="800000"/>
            <a:headEnd type="none" w="sm" len="sm"/>
            <a:tailEnd type="none" w="sm" len="sm"/>
          </a:ln>
        </p:spPr>
      </p:cxnSp>
      <p:cxnSp>
        <p:nvCxnSpPr>
          <p:cNvPr id="253" name="Google Shape;253;p13"/>
          <p:cNvCxnSpPr/>
          <p:nvPr/>
        </p:nvCxnSpPr>
        <p:spPr>
          <a:xfrm>
            <a:off x="1095375" y="3178290"/>
            <a:ext cx="232410" cy="0"/>
          </a:xfrm>
          <a:prstGeom prst="straightConnector1">
            <a:avLst/>
          </a:prstGeom>
          <a:noFill/>
          <a:ln w="19050" cap="flat" cmpd="sng">
            <a:solidFill>
              <a:schemeClr val="dk1"/>
            </a:solidFill>
            <a:prstDash val="solid"/>
            <a:miter lim="800000"/>
            <a:headEnd type="none" w="sm" len="sm"/>
            <a:tailEnd type="none" w="sm" len="sm"/>
          </a:ln>
        </p:spPr>
      </p:cxnSp>
      <p:sp>
        <p:nvSpPr>
          <p:cNvPr id="254" name="Google Shape;254;p13"/>
          <p:cNvSpPr txBox="1"/>
          <p:nvPr/>
        </p:nvSpPr>
        <p:spPr>
          <a:xfrm>
            <a:off x="622603" y="3254405"/>
            <a:ext cx="910682" cy="346218"/>
          </a:xfrm>
          <a:prstGeom prst="rect">
            <a:avLst/>
          </a:prstGeom>
          <a:noFill/>
          <a:ln>
            <a:noFill/>
          </a:ln>
        </p:spPr>
        <p:txBody>
          <a:bodyPr spcFirstLastPara="1" wrap="square" lIns="68569" tIns="34275" rIns="68569" bIns="34275" anchor="t" anchorCtr="0">
            <a:spAutoFit/>
          </a:bodyPr>
          <a:lstStyle/>
          <a:p>
            <a:r>
              <a:rPr lang="en-US" sz="900">
                <a:solidFill>
                  <a:schemeClr val="dk1"/>
                </a:solidFill>
                <a:latin typeface="Calibri"/>
                <a:ea typeface="Calibri"/>
                <a:cs typeface="Calibri"/>
                <a:sym typeface="Calibri"/>
              </a:rPr>
              <a:t>Knowledge Connector</a:t>
            </a:r>
            <a:endParaRPr sz="1350"/>
          </a:p>
        </p:txBody>
      </p:sp>
      <p:sp>
        <p:nvSpPr>
          <p:cNvPr id="255" name="Google Shape;255;p13"/>
          <p:cNvSpPr txBox="1"/>
          <p:nvPr/>
        </p:nvSpPr>
        <p:spPr>
          <a:xfrm>
            <a:off x="2268680" y="3336752"/>
            <a:ext cx="1772825" cy="207719"/>
          </a:xfrm>
          <a:prstGeom prst="rect">
            <a:avLst/>
          </a:prstGeom>
          <a:noFill/>
          <a:ln>
            <a:noFill/>
          </a:ln>
        </p:spPr>
        <p:txBody>
          <a:bodyPr spcFirstLastPara="1" wrap="square" lIns="68569" tIns="34275" rIns="68569" bIns="34275" anchor="t" anchorCtr="0">
            <a:spAutoFit/>
          </a:bodyPr>
          <a:lstStyle/>
          <a:p>
            <a:r>
              <a:rPr lang="en-US" sz="900" i="1">
                <a:solidFill>
                  <a:schemeClr val="dk1"/>
                </a:solidFill>
                <a:latin typeface="Baghdad"/>
                <a:ea typeface="Baghdad"/>
                <a:cs typeface="Baghdad"/>
                <a:sym typeface="Baghdad"/>
              </a:rPr>
              <a:t>Negative Marginal Log likelihood</a:t>
            </a:r>
            <a:endParaRPr sz="1350"/>
          </a:p>
        </p:txBody>
      </p:sp>
      <p:sp>
        <p:nvSpPr>
          <p:cNvPr id="256" name="Google Shape;256;p13"/>
          <p:cNvSpPr txBox="1"/>
          <p:nvPr/>
        </p:nvSpPr>
        <p:spPr>
          <a:xfrm>
            <a:off x="2365741" y="3598082"/>
            <a:ext cx="1380185" cy="527645"/>
          </a:xfrm>
          <a:prstGeom prst="rect">
            <a:avLst/>
          </a:prstGeom>
          <a:blipFill rotWithShape="1">
            <a:blip r:embed="rId9">
              <a:alphaModFix/>
            </a:blip>
            <a:stretch>
              <a:fillRect l="-45202" t="-139281" r="-4109" b="-189277"/>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57" name="Google Shape;257;p13"/>
          <p:cNvSpPr txBox="1"/>
          <p:nvPr/>
        </p:nvSpPr>
        <p:spPr>
          <a:xfrm>
            <a:off x="6347460" y="1366362"/>
            <a:ext cx="1257300" cy="438551"/>
          </a:xfrm>
          <a:prstGeom prst="rect">
            <a:avLst/>
          </a:prstGeom>
          <a:noFill/>
          <a:ln>
            <a:noFill/>
          </a:ln>
        </p:spPr>
        <p:txBody>
          <a:bodyPr spcFirstLastPara="1" wrap="square" lIns="68569" tIns="34275" rIns="68569" bIns="34275" anchor="t" anchorCtr="0">
            <a:spAutoFit/>
          </a:bodyPr>
          <a:lstStyle/>
          <a:p>
            <a:pPr algn="ctr"/>
            <a:r>
              <a:rPr lang="en-US" sz="2400" b="1">
                <a:solidFill>
                  <a:schemeClr val="dk1"/>
                </a:solidFill>
                <a:latin typeface="Calibri"/>
                <a:ea typeface="Calibri"/>
                <a:cs typeface="Calibri"/>
                <a:sym typeface="Calibri"/>
              </a:rPr>
              <a:t>Input</a:t>
            </a:r>
            <a:endParaRPr sz="1350"/>
          </a:p>
        </p:txBody>
      </p:sp>
      <p:sp>
        <p:nvSpPr>
          <p:cNvPr id="258" name="Google Shape;258;p13"/>
          <p:cNvSpPr/>
          <p:nvPr/>
        </p:nvSpPr>
        <p:spPr>
          <a:xfrm>
            <a:off x="5398076" y="2146034"/>
            <a:ext cx="640080" cy="327660"/>
          </a:xfrm>
          <a:prstGeom prst="roundRect">
            <a:avLst>
              <a:gd name="adj" fmla="val 16667"/>
            </a:avLst>
          </a:prstGeom>
          <a:blipFill rotWithShape="1">
            <a:blip r:embed="rId10">
              <a:alphaModFix/>
            </a:blip>
            <a:stretch>
              <a:fillRect/>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59" name="Google Shape;259;p13"/>
          <p:cNvSpPr/>
          <p:nvPr/>
        </p:nvSpPr>
        <p:spPr>
          <a:xfrm>
            <a:off x="6121976" y="2146034"/>
            <a:ext cx="640080" cy="32766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60" name="Google Shape;260;p13"/>
          <p:cNvSpPr/>
          <p:nvPr/>
        </p:nvSpPr>
        <p:spPr>
          <a:xfrm>
            <a:off x="6845876" y="2146034"/>
            <a:ext cx="640080" cy="32766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61" name="Google Shape;261;p13"/>
          <p:cNvSpPr/>
          <p:nvPr/>
        </p:nvSpPr>
        <p:spPr>
          <a:xfrm>
            <a:off x="8453696" y="2146034"/>
            <a:ext cx="640080" cy="32766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62" name="Google Shape;262;p13"/>
          <p:cNvSpPr txBox="1"/>
          <p:nvPr/>
        </p:nvSpPr>
        <p:spPr>
          <a:xfrm>
            <a:off x="6249611" y="2205989"/>
            <a:ext cx="369570" cy="207749"/>
          </a:xfrm>
          <a:prstGeom prst="rect">
            <a:avLst/>
          </a:prstGeom>
          <a:blipFill rotWithShape="1">
            <a:blip r:embed="rId11">
              <a:alphaModFix/>
            </a:blip>
            <a:stretch>
              <a:fillRect b="-13042"/>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63" name="Google Shape;263;p13"/>
          <p:cNvSpPr txBox="1"/>
          <p:nvPr/>
        </p:nvSpPr>
        <p:spPr>
          <a:xfrm>
            <a:off x="6981131" y="2202178"/>
            <a:ext cx="369570" cy="207749"/>
          </a:xfrm>
          <a:prstGeom prst="rect">
            <a:avLst/>
          </a:prstGeom>
          <a:blipFill rotWithShape="1">
            <a:blip r:embed="rId12">
              <a:alphaModFix/>
            </a:blip>
            <a:stretch>
              <a:fillRect b="-18179"/>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64" name="Google Shape;264;p13"/>
          <p:cNvSpPr txBox="1"/>
          <p:nvPr/>
        </p:nvSpPr>
        <p:spPr>
          <a:xfrm>
            <a:off x="8588951" y="2202178"/>
            <a:ext cx="369570" cy="207749"/>
          </a:xfrm>
          <a:prstGeom prst="rect">
            <a:avLst/>
          </a:prstGeom>
          <a:blipFill rotWithShape="1">
            <a:blip r:embed="rId13">
              <a:alphaModFix/>
            </a:blip>
            <a:stretch>
              <a:fillRect b="-9090"/>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65" name="Google Shape;265;p13"/>
          <p:cNvSpPr/>
          <p:nvPr/>
        </p:nvSpPr>
        <p:spPr>
          <a:xfrm>
            <a:off x="6508232" y="2942324"/>
            <a:ext cx="985345" cy="298997"/>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LLM</a:t>
            </a:r>
            <a:endParaRPr sz="1350"/>
          </a:p>
        </p:txBody>
      </p:sp>
      <p:cxnSp>
        <p:nvCxnSpPr>
          <p:cNvPr id="266" name="Google Shape;266;p13"/>
          <p:cNvCxnSpPr>
            <a:endCxn id="265" idx="0"/>
          </p:cNvCxnSpPr>
          <p:nvPr/>
        </p:nvCxnSpPr>
        <p:spPr>
          <a:xfrm>
            <a:off x="5740904" y="2508074"/>
            <a:ext cx="1260000" cy="434250"/>
          </a:xfrm>
          <a:prstGeom prst="straightConnector1">
            <a:avLst/>
          </a:prstGeom>
          <a:noFill/>
          <a:ln w="9525" cap="flat" cmpd="sng">
            <a:solidFill>
              <a:schemeClr val="accent1"/>
            </a:solidFill>
            <a:prstDash val="solid"/>
            <a:miter lim="800000"/>
            <a:headEnd type="none" w="sm" len="sm"/>
            <a:tailEnd type="triangle" w="med" len="med"/>
          </a:ln>
        </p:spPr>
      </p:cxnSp>
      <p:cxnSp>
        <p:nvCxnSpPr>
          <p:cNvPr id="267" name="Google Shape;267;p13"/>
          <p:cNvCxnSpPr>
            <a:stCxn id="259" idx="2"/>
            <a:endCxn id="265" idx="0"/>
          </p:cNvCxnSpPr>
          <p:nvPr/>
        </p:nvCxnSpPr>
        <p:spPr>
          <a:xfrm>
            <a:off x="6442016" y="2473694"/>
            <a:ext cx="558900" cy="468675"/>
          </a:xfrm>
          <a:prstGeom prst="straightConnector1">
            <a:avLst/>
          </a:prstGeom>
          <a:noFill/>
          <a:ln w="9525" cap="flat" cmpd="sng">
            <a:solidFill>
              <a:schemeClr val="accent1"/>
            </a:solidFill>
            <a:prstDash val="solid"/>
            <a:miter lim="800000"/>
            <a:headEnd type="none" w="sm" len="sm"/>
            <a:tailEnd type="triangle" w="med" len="med"/>
          </a:ln>
        </p:spPr>
      </p:cxnSp>
      <p:cxnSp>
        <p:nvCxnSpPr>
          <p:cNvPr id="268" name="Google Shape;268;p13"/>
          <p:cNvCxnSpPr>
            <a:stCxn id="260" idx="2"/>
            <a:endCxn id="265" idx="0"/>
          </p:cNvCxnSpPr>
          <p:nvPr/>
        </p:nvCxnSpPr>
        <p:spPr>
          <a:xfrm flipH="1">
            <a:off x="7000991" y="2473694"/>
            <a:ext cx="164925" cy="468675"/>
          </a:xfrm>
          <a:prstGeom prst="straightConnector1">
            <a:avLst/>
          </a:prstGeom>
          <a:noFill/>
          <a:ln w="9525" cap="flat" cmpd="sng">
            <a:solidFill>
              <a:schemeClr val="accent1"/>
            </a:solidFill>
            <a:prstDash val="solid"/>
            <a:miter lim="800000"/>
            <a:headEnd type="none" w="sm" len="sm"/>
            <a:tailEnd type="triangle" w="med" len="med"/>
          </a:ln>
        </p:spPr>
      </p:cxnSp>
      <p:cxnSp>
        <p:nvCxnSpPr>
          <p:cNvPr id="269" name="Google Shape;269;p13"/>
          <p:cNvCxnSpPr>
            <a:stCxn id="261" idx="2"/>
            <a:endCxn id="265" idx="0"/>
          </p:cNvCxnSpPr>
          <p:nvPr/>
        </p:nvCxnSpPr>
        <p:spPr>
          <a:xfrm flipH="1">
            <a:off x="7000961" y="2473694"/>
            <a:ext cx="1772775" cy="468675"/>
          </a:xfrm>
          <a:prstGeom prst="straightConnector1">
            <a:avLst/>
          </a:prstGeom>
          <a:noFill/>
          <a:ln w="9525" cap="flat" cmpd="sng">
            <a:solidFill>
              <a:schemeClr val="accent1"/>
            </a:solidFill>
            <a:prstDash val="solid"/>
            <a:miter lim="800000"/>
            <a:headEnd type="none" w="sm" len="sm"/>
            <a:tailEnd type="triangle" w="med" len="med"/>
          </a:ln>
        </p:spPr>
      </p:cxnSp>
      <p:cxnSp>
        <p:nvCxnSpPr>
          <p:cNvPr id="270" name="Google Shape;270;p13"/>
          <p:cNvCxnSpPr>
            <a:endCxn id="258" idx="0"/>
          </p:cNvCxnSpPr>
          <p:nvPr/>
        </p:nvCxnSpPr>
        <p:spPr>
          <a:xfrm flipH="1">
            <a:off x="5718116" y="1740134"/>
            <a:ext cx="1215450" cy="405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1" name="Google Shape;271;p13"/>
          <p:cNvCxnSpPr>
            <a:endCxn id="259" idx="0"/>
          </p:cNvCxnSpPr>
          <p:nvPr/>
        </p:nvCxnSpPr>
        <p:spPr>
          <a:xfrm flipH="1">
            <a:off x="6442016" y="1740134"/>
            <a:ext cx="491400" cy="405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2" name="Google Shape;272;p13"/>
          <p:cNvCxnSpPr>
            <a:endCxn id="260" idx="0"/>
          </p:cNvCxnSpPr>
          <p:nvPr/>
        </p:nvCxnSpPr>
        <p:spPr>
          <a:xfrm>
            <a:off x="6933491" y="1740134"/>
            <a:ext cx="232425" cy="405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3" name="Google Shape;273;p13"/>
          <p:cNvCxnSpPr>
            <a:endCxn id="261" idx="0"/>
          </p:cNvCxnSpPr>
          <p:nvPr/>
        </p:nvCxnSpPr>
        <p:spPr>
          <a:xfrm>
            <a:off x="6933461" y="1740134"/>
            <a:ext cx="1840275" cy="405900"/>
          </a:xfrm>
          <a:prstGeom prst="straightConnector1">
            <a:avLst/>
          </a:prstGeom>
          <a:noFill/>
          <a:ln w="9525" cap="flat" cmpd="sng">
            <a:solidFill>
              <a:schemeClr val="accent1"/>
            </a:solidFill>
            <a:prstDash val="solid"/>
            <a:miter lim="800000"/>
            <a:headEnd type="none" w="sm" len="sm"/>
            <a:tailEnd type="triangle" w="med" len="med"/>
          </a:ln>
        </p:spPr>
      </p:cxnSp>
      <p:sp>
        <p:nvSpPr>
          <p:cNvPr id="274" name="Google Shape;274;p13"/>
          <p:cNvSpPr/>
          <p:nvPr/>
        </p:nvSpPr>
        <p:spPr>
          <a:xfrm>
            <a:off x="6473941" y="3587854"/>
            <a:ext cx="1053925" cy="46863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y</a:t>
            </a:r>
            <a:endParaRPr sz="1350"/>
          </a:p>
        </p:txBody>
      </p:sp>
      <p:cxnSp>
        <p:nvCxnSpPr>
          <p:cNvPr id="275" name="Google Shape;275;p13"/>
          <p:cNvCxnSpPr/>
          <p:nvPr/>
        </p:nvCxnSpPr>
        <p:spPr>
          <a:xfrm>
            <a:off x="6619181" y="3241321"/>
            <a:ext cx="0" cy="346533"/>
          </a:xfrm>
          <a:prstGeom prst="straightConnector1">
            <a:avLst/>
          </a:prstGeom>
          <a:noFill/>
          <a:ln w="9525" cap="flat" cmpd="sng">
            <a:solidFill>
              <a:schemeClr val="accent1"/>
            </a:solidFill>
            <a:prstDash val="solid"/>
            <a:miter lim="800000"/>
            <a:headEnd type="none" w="sm" len="sm"/>
            <a:tailEnd type="triangle" w="med" len="med"/>
          </a:ln>
        </p:spPr>
      </p:cxnSp>
      <p:cxnSp>
        <p:nvCxnSpPr>
          <p:cNvPr id="276" name="Google Shape;276;p13"/>
          <p:cNvCxnSpPr/>
          <p:nvPr/>
        </p:nvCxnSpPr>
        <p:spPr>
          <a:xfrm>
            <a:off x="6771581" y="3241321"/>
            <a:ext cx="0" cy="346533"/>
          </a:xfrm>
          <a:prstGeom prst="straightConnector1">
            <a:avLst/>
          </a:prstGeom>
          <a:noFill/>
          <a:ln w="9525" cap="flat" cmpd="sng">
            <a:solidFill>
              <a:schemeClr val="accent1"/>
            </a:solidFill>
            <a:prstDash val="solid"/>
            <a:miter lim="800000"/>
            <a:headEnd type="none" w="sm" len="sm"/>
            <a:tailEnd type="triangle" w="med" len="med"/>
          </a:ln>
        </p:spPr>
      </p:cxnSp>
      <p:cxnSp>
        <p:nvCxnSpPr>
          <p:cNvPr id="277" name="Google Shape;277;p13"/>
          <p:cNvCxnSpPr/>
          <p:nvPr/>
        </p:nvCxnSpPr>
        <p:spPr>
          <a:xfrm>
            <a:off x="6920171" y="3241321"/>
            <a:ext cx="0" cy="346533"/>
          </a:xfrm>
          <a:prstGeom prst="straightConnector1">
            <a:avLst/>
          </a:prstGeom>
          <a:noFill/>
          <a:ln w="9525" cap="flat" cmpd="sng">
            <a:solidFill>
              <a:schemeClr val="accent1"/>
            </a:solidFill>
            <a:prstDash val="solid"/>
            <a:miter lim="800000"/>
            <a:headEnd type="none" w="sm" len="sm"/>
            <a:tailEnd type="triangle" w="med" len="med"/>
          </a:ln>
        </p:spPr>
      </p:cxnSp>
      <p:cxnSp>
        <p:nvCxnSpPr>
          <p:cNvPr id="278" name="Google Shape;278;p13"/>
          <p:cNvCxnSpPr/>
          <p:nvPr/>
        </p:nvCxnSpPr>
        <p:spPr>
          <a:xfrm>
            <a:off x="7350701" y="3241321"/>
            <a:ext cx="0" cy="346533"/>
          </a:xfrm>
          <a:prstGeom prst="straightConnector1">
            <a:avLst/>
          </a:prstGeom>
          <a:noFill/>
          <a:ln w="9525" cap="flat" cmpd="sng">
            <a:solidFill>
              <a:schemeClr val="accent1"/>
            </a:solidFill>
            <a:prstDash val="solid"/>
            <a:miter lim="800000"/>
            <a:headEnd type="none" w="sm" len="sm"/>
            <a:tailEnd type="triangle" w="med" len="med"/>
          </a:ln>
        </p:spPr>
      </p:cxnSp>
      <p:sp>
        <p:nvSpPr>
          <p:cNvPr id="279" name="Google Shape;279;p13"/>
          <p:cNvSpPr txBox="1"/>
          <p:nvPr/>
        </p:nvSpPr>
        <p:spPr>
          <a:xfrm>
            <a:off x="4420260" y="2692018"/>
            <a:ext cx="1613374" cy="527645"/>
          </a:xfrm>
          <a:prstGeom prst="rect">
            <a:avLst/>
          </a:prstGeom>
          <a:blipFill rotWithShape="1">
            <a:blip r:embed="rId14">
              <a:alphaModFix/>
            </a:blip>
            <a:stretch>
              <a:fillRect l="-38821" t="-139281" r="-3528" b="-189277"/>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sp>
        <p:nvSpPr>
          <p:cNvPr id="280" name="Google Shape;280;p13"/>
          <p:cNvSpPr/>
          <p:nvPr/>
        </p:nvSpPr>
        <p:spPr>
          <a:xfrm>
            <a:off x="6482773" y="4297151"/>
            <a:ext cx="1053925" cy="46863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Human Explanation</a:t>
            </a:r>
            <a:endParaRPr sz="1350"/>
          </a:p>
        </p:txBody>
      </p:sp>
      <p:cxnSp>
        <p:nvCxnSpPr>
          <p:cNvPr id="281" name="Google Shape;281;p13"/>
          <p:cNvCxnSpPr/>
          <p:nvPr/>
        </p:nvCxnSpPr>
        <p:spPr>
          <a:xfrm>
            <a:off x="6994494" y="4016392"/>
            <a:ext cx="0" cy="28076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2" name="Google Shape;282;p13"/>
          <p:cNvCxnSpPr>
            <a:stCxn id="274" idx="1"/>
          </p:cNvCxnSpPr>
          <p:nvPr/>
        </p:nvCxnSpPr>
        <p:spPr>
          <a:xfrm rot="10800000">
            <a:off x="5778466" y="3822169"/>
            <a:ext cx="695475" cy="0"/>
          </a:xfrm>
          <a:prstGeom prst="straightConnector1">
            <a:avLst/>
          </a:prstGeom>
          <a:noFill/>
          <a:ln w="19050" cap="flat" cmpd="sng">
            <a:solidFill>
              <a:schemeClr val="dk1"/>
            </a:solidFill>
            <a:prstDash val="solid"/>
            <a:miter lim="800000"/>
            <a:headEnd type="none" w="sm" len="sm"/>
            <a:tailEnd type="stealth" w="med" len="med"/>
          </a:ln>
        </p:spPr>
      </p:cxnSp>
      <p:sp>
        <p:nvSpPr>
          <p:cNvPr id="283" name="Google Shape;283;p13"/>
          <p:cNvSpPr txBox="1"/>
          <p:nvPr/>
        </p:nvSpPr>
        <p:spPr>
          <a:xfrm>
            <a:off x="2977929" y="4799244"/>
            <a:ext cx="6288094" cy="184666"/>
          </a:xfrm>
          <a:prstGeom prst="rect">
            <a:avLst/>
          </a:prstGeom>
          <a:blipFill rotWithShape="1">
            <a:blip r:embed="rId15">
              <a:alphaModFix/>
            </a:blip>
            <a:stretch>
              <a:fillRect t="-9997" b="-34995"/>
            </a:stretch>
          </a:blipFill>
          <a:ln>
            <a:noFill/>
          </a:ln>
        </p:spPr>
        <p:txBody>
          <a:bodyPr spcFirstLastPara="1" wrap="square" lIns="68569" tIns="34275" rIns="68569" bIns="34275" anchor="t" anchorCtr="0">
            <a:noAutofit/>
          </a:bodyPr>
          <a:lstStyle/>
          <a:p>
            <a:r>
              <a:rPr lang="en-US" sz="1350">
                <a:latin typeface="Calibri"/>
                <a:ea typeface="Calibri"/>
                <a:cs typeface="Calibri"/>
                <a:sym typeface="Calibri"/>
              </a:rPr>
              <a:t> </a:t>
            </a:r>
            <a:endParaRPr sz="1350"/>
          </a:p>
        </p:txBody>
      </p:sp>
      <p:pic>
        <p:nvPicPr>
          <p:cNvPr id="284" name="Google Shape;284;p13" descr="A black background with a black square&#10;&#10;Description automatically generated with medium confidence"/>
          <p:cNvPicPr preferRelativeResize="0"/>
          <p:nvPr/>
        </p:nvPicPr>
        <p:blipFill rotWithShape="1">
          <a:blip r:embed="rId16">
            <a:alphaModFix/>
          </a:blip>
          <a:srcRect/>
          <a:stretch/>
        </p:blipFill>
        <p:spPr>
          <a:xfrm>
            <a:off x="1736290" y="3477088"/>
            <a:ext cx="328037" cy="82010"/>
          </a:xfrm>
          <a:prstGeom prst="rect">
            <a:avLst/>
          </a:prstGeom>
          <a:noFill/>
          <a:ln>
            <a:noFill/>
          </a:ln>
        </p:spPr>
      </p:pic>
      <p:pic>
        <p:nvPicPr>
          <p:cNvPr id="285" name="Google Shape;285;p13" descr="A black background with a black square&#10;&#10;Description automatically generated with medium confidence"/>
          <p:cNvPicPr preferRelativeResize="0"/>
          <p:nvPr/>
        </p:nvPicPr>
        <p:blipFill rotWithShape="1">
          <a:blip r:embed="rId16">
            <a:alphaModFix/>
          </a:blip>
          <a:srcRect/>
          <a:stretch/>
        </p:blipFill>
        <p:spPr>
          <a:xfrm>
            <a:off x="2521338" y="2423544"/>
            <a:ext cx="328037" cy="82010"/>
          </a:xfrm>
          <a:prstGeom prst="rect">
            <a:avLst/>
          </a:prstGeom>
          <a:noFill/>
          <a:ln>
            <a:noFill/>
          </a:ln>
        </p:spPr>
      </p:pic>
      <p:pic>
        <p:nvPicPr>
          <p:cNvPr id="286" name="Google Shape;286;p13" descr="A black background with a black square&#10;&#10;Description automatically generated with medium confidence"/>
          <p:cNvPicPr preferRelativeResize="0"/>
          <p:nvPr/>
        </p:nvPicPr>
        <p:blipFill rotWithShape="1">
          <a:blip r:embed="rId16">
            <a:alphaModFix/>
          </a:blip>
          <a:srcRect/>
          <a:stretch/>
        </p:blipFill>
        <p:spPr>
          <a:xfrm>
            <a:off x="6958333" y="3412750"/>
            <a:ext cx="328037" cy="82010"/>
          </a:xfrm>
          <a:prstGeom prst="rect">
            <a:avLst/>
          </a:prstGeom>
          <a:noFill/>
          <a:ln>
            <a:noFill/>
          </a:ln>
        </p:spPr>
      </p:pic>
      <p:pic>
        <p:nvPicPr>
          <p:cNvPr id="287" name="Google Shape;287;p13" descr="A black background with a black square&#10;&#10;Description automatically generated with medium confidence"/>
          <p:cNvPicPr preferRelativeResize="0"/>
          <p:nvPr/>
        </p:nvPicPr>
        <p:blipFill rotWithShape="1">
          <a:blip r:embed="rId16">
            <a:alphaModFix/>
          </a:blip>
          <a:srcRect/>
          <a:stretch/>
        </p:blipFill>
        <p:spPr>
          <a:xfrm>
            <a:off x="7796788" y="2345946"/>
            <a:ext cx="328037" cy="82010"/>
          </a:xfrm>
          <a:prstGeom prst="rect">
            <a:avLst/>
          </a:prstGeom>
          <a:noFill/>
          <a:ln>
            <a:noFill/>
          </a:ln>
        </p:spPr>
      </p:pic>
      <p:cxnSp>
        <p:nvCxnSpPr>
          <p:cNvPr id="288" name="Google Shape;288;p13"/>
          <p:cNvCxnSpPr>
            <a:stCxn id="280" idx="1"/>
            <a:endCxn id="265" idx="1"/>
          </p:cNvCxnSpPr>
          <p:nvPr/>
        </p:nvCxnSpPr>
        <p:spPr>
          <a:xfrm rot="10800000" flipH="1">
            <a:off x="6482773" y="3091916"/>
            <a:ext cx="25425" cy="1439550"/>
          </a:xfrm>
          <a:prstGeom prst="bentConnector3">
            <a:avLst>
              <a:gd name="adj1" fmla="val -2718723"/>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5"/>
          <p:cNvSpPr txBox="1">
            <a:spLocks noGrp="1"/>
          </p:cNvSpPr>
          <p:nvPr>
            <p:ph type="title"/>
          </p:nvPr>
        </p:nvSpPr>
        <p:spPr>
          <a:xfrm>
            <a:off x="628650" y="273844"/>
            <a:ext cx="7886700" cy="994172"/>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4400"/>
            </a:pPr>
            <a:r>
              <a:rPr lang="en-US"/>
              <a:t>Evaluating Consistency</a:t>
            </a:r>
            <a:endParaRPr/>
          </a:p>
        </p:txBody>
      </p:sp>
      <p:sp>
        <p:nvSpPr>
          <p:cNvPr id="309" name="Google Shape;309;p15"/>
          <p:cNvSpPr txBox="1">
            <a:spLocks noGrp="1"/>
          </p:cNvSpPr>
          <p:nvPr>
            <p:ph type="body" idx="1"/>
          </p:nvPr>
        </p:nvSpPr>
        <p:spPr>
          <a:xfrm>
            <a:off x="628650" y="1369219"/>
            <a:ext cx="7886700" cy="3263504"/>
          </a:xfrm>
          <a:prstGeom prst="rect">
            <a:avLst/>
          </a:prstGeom>
          <a:noFill/>
          <a:ln>
            <a:noFill/>
          </a:ln>
        </p:spPr>
        <p:txBody>
          <a:bodyPr spcFirstLastPara="1" vert="horz" wrap="square" lIns="68569" tIns="34275" rIns="68569" bIns="34275" rtlCol="0" anchor="t" anchorCtr="0">
            <a:normAutofit/>
          </a:bodyPr>
          <a:lstStyle/>
          <a:p>
            <a:pPr>
              <a:spcBef>
                <a:spcPts val="0"/>
              </a:spcBef>
              <a:buClr>
                <a:schemeClr val="dk1"/>
              </a:buClr>
              <a:buSzPts val="2800"/>
            </a:pPr>
            <a:r>
              <a:rPr lang="en-US">
                <a:latin typeface="Times New Roman"/>
                <a:ea typeface="Times New Roman"/>
                <a:cs typeface="Times New Roman"/>
                <a:sym typeface="Times New Roman"/>
              </a:rPr>
              <a:t>Consistency Lexicons [Shima et al. 2023]</a:t>
            </a:r>
            <a:endParaRPr/>
          </a:p>
          <a:p>
            <a:pPr>
              <a:buClr>
                <a:schemeClr val="dk1"/>
              </a:buClr>
              <a:buSzPts val="2800"/>
            </a:pPr>
            <a:r>
              <a:rPr lang="en-US">
                <a:latin typeface="Times New Roman"/>
                <a:ea typeface="Times New Roman"/>
                <a:cs typeface="Times New Roman"/>
                <a:sym typeface="Times New Roman"/>
              </a:rPr>
              <a:t>Mean Reciprocal Rank </a:t>
            </a:r>
            <a:endParaRPr/>
          </a:p>
          <a:p>
            <a:pPr>
              <a:buClr>
                <a:schemeClr val="dk1"/>
              </a:buClr>
              <a:buSzPts val="2800"/>
            </a:pPr>
            <a:r>
              <a:rPr lang="en-US">
                <a:latin typeface="Times New Roman"/>
                <a:ea typeface="Times New Roman"/>
                <a:cs typeface="Times New Roman"/>
                <a:sym typeface="Times New Roman"/>
              </a:rPr>
              <a:t>NUBIA Score [Kane et al. 2020]</a:t>
            </a:r>
            <a:endParaRPr/>
          </a:p>
          <a:p>
            <a:pPr>
              <a:buClr>
                <a:schemeClr val="dk1"/>
              </a:buClr>
              <a:buSzPts val="2800"/>
            </a:pPr>
            <a:r>
              <a:rPr lang="en-US">
                <a:latin typeface="Times New Roman"/>
                <a:ea typeface="Times New Roman"/>
                <a:cs typeface="Times New Roman"/>
                <a:sym typeface="Times New Roman"/>
              </a:rPr>
              <a:t>Mauve (only when you have human explanations) [Pillutla et al. 2021]</a:t>
            </a:r>
            <a:endParaRPr/>
          </a:p>
        </p:txBody>
      </p:sp>
      <p:sp>
        <p:nvSpPr>
          <p:cNvPr id="310" name="Google Shape;310;p15"/>
          <p:cNvSpPr txBox="1"/>
          <p:nvPr/>
        </p:nvSpPr>
        <p:spPr>
          <a:xfrm>
            <a:off x="189634" y="4246409"/>
            <a:ext cx="8954366" cy="900216"/>
          </a:xfrm>
          <a:prstGeom prst="rect">
            <a:avLst/>
          </a:prstGeom>
          <a:noFill/>
          <a:ln>
            <a:noFill/>
          </a:ln>
        </p:spPr>
        <p:txBody>
          <a:bodyPr spcFirstLastPara="1" wrap="square" lIns="68569" tIns="34275" rIns="68569" bIns="34275" anchor="t" anchorCtr="0">
            <a:spAutoFit/>
          </a:bodyPr>
          <a:lstStyle/>
          <a:p>
            <a:r>
              <a:rPr lang="en-US" sz="900">
                <a:solidFill>
                  <a:schemeClr val="dk1"/>
                </a:solidFill>
                <a:latin typeface="Times New Roman"/>
                <a:ea typeface="Times New Roman"/>
                <a:cs typeface="Times New Roman"/>
                <a:sym typeface="Times New Roman"/>
              </a:rPr>
              <a:t>Imani, Shima, Ali Beyram, and Harsh Shrivastava. "DiversiGATE: A Comprehensive Framework for Reliable Large Language Models." arXiv preprint arXiv:2306.13230 (2023).</a:t>
            </a:r>
            <a:endParaRPr sz="1350"/>
          </a:p>
          <a:p>
            <a:r>
              <a:rPr lang="en-US" sz="900">
                <a:solidFill>
                  <a:schemeClr val="dk1"/>
                </a:solidFill>
                <a:latin typeface="Times New Roman"/>
                <a:ea typeface="Times New Roman"/>
                <a:cs typeface="Times New Roman"/>
                <a:sym typeface="Times New Roman"/>
              </a:rPr>
              <a:t>Raj, Harsh, Vipul Gupta, Domenic Rosati, and Subhabrata Majumdar. "Semantic Consistency for Assuring Reliability of Large Language Models." arXiv preprint arXiv:2308.09138 (2023).</a:t>
            </a:r>
            <a:endParaRPr sz="1350"/>
          </a:p>
          <a:p>
            <a:r>
              <a:rPr lang="en-US" sz="900">
                <a:solidFill>
                  <a:schemeClr val="dk1"/>
                </a:solidFill>
                <a:latin typeface="Times New Roman"/>
                <a:ea typeface="Times New Roman"/>
                <a:cs typeface="Times New Roman"/>
                <a:sym typeface="Times New Roman"/>
              </a:rPr>
              <a:t>Kane, Hassan, Muhammed Yusuf Kocyigit, Ali Abdalla, Pelkins Ajanoh, and Mohamed Coulibali. "NUBIA: NeUral Based Interchangeability Assessor for Text Generation." In Proceedings of the 1st Workshop on Evaluating NLG Evaluation, pp. 28-37. 2020.</a:t>
            </a:r>
            <a:endParaRPr sz="1350"/>
          </a:p>
          <a:p>
            <a:r>
              <a:rPr lang="en-US" sz="900">
                <a:solidFill>
                  <a:schemeClr val="dk1"/>
                </a:solidFill>
                <a:latin typeface="Times New Roman"/>
                <a:ea typeface="Times New Roman"/>
                <a:cs typeface="Times New Roman"/>
                <a:sym typeface="Times New Roman"/>
              </a:rPr>
              <a:t>Pillutla, Krishna, Swabha Swayamdipta, Rowan Zellers, John Thickstun, Sean Welleck, Yejin Choi, and Zaid Harchaoui. "Mauve: Measuring the gap between neural text and human text using divergence frontiers." Advances in Neural Information Processing Systems 34 (2021): 4816-4828.</a:t>
            </a:r>
            <a:endParaRPr sz="13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265321170dc_0_0"/>
          <p:cNvSpPr txBox="1">
            <a:spLocks noGrp="1"/>
          </p:cNvSpPr>
          <p:nvPr>
            <p:ph type="title"/>
          </p:nvPr>
        </p:nvSpPr>
        <p:spPr>
          <a:xfrm>
            <a:off x="628650" y="273844"/>
            <a:ext cx="7886700" cy="994275"/>
          </a:xfrm>
          <a:prstGeom prst="rect">
            <a:avLst/>
          </a:prstGeom>
        </p:spPr>
        <p:txBody>
          <a:bodyPr spcFirstLastPara="1" vert="horz" wrap="square" lIns="68569" tIns="34275" rIns="68569" bIns="34275" rtlCol="0" anchor="ctr" anchorCtr="0">
            <a:normAutofit/>
          </a:bodyPr>
          <a:lstStyle/>
          <a:p>
            <a:pPr>
              <a:spcBef>
                <a:spcPts val="0"/>
              </a:spcBef>
            </a:pPr>
            <a:r>
              <a:rPr lang="en-US" b="1"/>
              <a:t>Ideas for Course Project</a:t>
            </a:r>
            <a:endParaRPr b="1"/>
          </a:p>
        </p:txBody>
      </p:sp>
      <p:sp>
        <p:nvSpPr>
          <p:cNvPr id="689" name="Google Shape;689;g265321170dc_0_0"/>
          <p:cNvSpPr txBox="1"/>
          <p:nvPr/>
        </p:nvSpPr>
        <p:spPr>
          <a:xfrm>
            <a:off x="35475" y="1354013"/>
            <a:ext cx="9341775" cy="3634306"/>
          </a:xfrm>
          <a:prstGeom prst="rect">
            <a:avLst/>
          </a:prstGeom>
          <a:noFill/>
          <a:ln>
            <a:noFill/>
          </a:ln>
        </p:spPr>
        <p:txBody>
          <a:bodyPr spcFirstLastPara="1" wrap="square" lIns="68569" tIns="68569" rIns="68569" bIns="68569" anchor="t" anchorCtr="0">
            <a:spAutoFit/>
          </a:bodyPr>
          <a:lstStyle/>
          <a:p>
            <a:pPr marL="342900" indent="-295275">
              <a:lnSpc>
                <a:spcPct val="150000"/>
              </a:lnSpc>
              <a:spcBef>
                <a:spcPts val="750"/>
              </a:spcBef>
              <a:buClr>
                <a:schemeClr val="dk1"/>
              </a:buClr>
              <a:buSzPts val="2600"/>
              <a:buAutoNum type="arabicPeriod"/>
            </a:pPr>
            <a:r>
              <a:rPr lang="en-US" sz="1950" b="1">
                <a:solidFill>
                  <a:schemeClr val="dk1"/>
                </a:solidFill>
                <a:latin typeface="Calibri"/>
                <a:ea typeface="Calibri"/>
                <a:cs typeface="Calibri"/>
                <a:sym typeface="Calibri"/>
              </a:rPr>
              <a:t>Consistency Metric Design</a:t>
            </a:r>
            <a:r>
              <a:rPr lang="en-US" sz="1950">
                <a:solidFill>
                  <a:schemeClr val="dk1"/>
                </a:solidFill>
                <a:latin typeface="Calibri"/>
                <a:ea typeface="Calibri"/>
                <a:cs typeface="Calibri"/>
                <a:sym typeface="Calibri"/>
              </a:rPr>
              <a:t> and Evaluation of LLMs</a:t>
            </a:r>
            <a:endParaRPr sz="1950">
              <a:solidFill>
                <a:schemeClr val="dk1"/>
              </a:solidFill>
              <a:latin typeface="Calibri"/>
              <a:ea typeface="Calibri"/>
              <a:cs typeface="Calibri"/>
              <a:sym typeface="Calibri"/>
            </a:endParaRPr>
          </a:p>
          <a:p>
            <a:pPr marL="342900" indent="-295275">
              <a:lnSpc>
                <a:spcPct val="150000"/>
              </a:lnSpc>
              <a:buClr>
                <a:schemeClr val="dk1"/>
              </a:buClr>
              <a:buSzPts val="2600"/>
              <a:buAutoNum type="arabicPeriod"/>
            </a:pPr>
            <a:r>
              <a:rPr lang="en-US" sz="1950">
                <a:solidFill>
                  <a:schemeClr val="dk1"/>
                </a:solidFill>
                <a:latin typeface="Calibri"/>
                <a:ea typeface="Calibri"/>
                <a:cs typeface="Calibri"/>
                <a:sym typeface="Calibri"/>
              </a:rPr>
              <a:t>Examine (strength and weakness) </a:t>
            </a:r>
            <a:r>
              <a:rPr lang="en-US" sz="1950" b="1">
                <a:solidFill>
                  <a:schemeClr val="dk1"/>
                </a:solidFill>
                <a:latin typeface="Calibri"/>
                <a:ea typeface="Calibri"/>
                <a:cs typeface="Calibri"/>
                <a:sym typeface="Calibri"/>
              </a:rPr>
              <a:t>Guardrails in LLMs</a:t>
            </a:r>
            <a:r>
              <a:rPr lang="en-US" sz="1950">
                <a:solidFill>
                  <a:schemeClr val="dk1"/>
                </a:solidFill>
                <a:latin typeface="Calibri"/>
                <a:ea typeface="Calibri"/>
                <a:cs typeface="Calibri"/>
                <a:sym typeface="Calibri"/>
              </a:rPr>
              <a:t> and Suggest ways to better situate safety in LLMs </a:t>
            </a:r>
            <a:r>
              <a:rPr lang="en-US" sz="1950">
                <a:solidFill>
                  <a:srgbClr val="833C0B"/>
                </a:solidFill>
                <a:latin typeface="Calibri"/>
                <a:ea typeface="Calibri"/>
                <a:cs typeface="Calibri"/>
                <a:sym typeface="Calibri"/>
              </a:rPr>
              <a:t>(E.g., Nemo Guardrails from NVIDIA)</a:t>
            </a:r>
            <a:endParaRPr sz="1950">
              <a:solidFill>
                <a:srgbClr val="833C0B"/>
              </a:solidFill>
              <a:latin typeface="Calibri"/>
              <a:ea typeface="Calibri"/>
              <a:cs typeface="Calibri"/>
              <a:sym typeface="Calibri"/>
            </a:endParaRPr>
          </a:p>
          <a:p>
            <a:pPr marL="342900" indent="-295275">
              <a:lnSpc>
                <a:spcPct val="150000"/>
              </a:lnSpc>
              <a:buClr>
                <a:schemeClr val="dk1"/>
              </a:buClr>
              <a:buSzPts val="2600"/>
              <a:buAutoNum type="arabicPeriod"/>
            </a:pPr>
            <a:r>
              <a:rPr lang="en-US" sz="1950" b="1">
                <a:solidFill>
                  <a:schemeClr val="dk1"/>
                </a:solidFill>
                <a:latin typeface="Calibri"/>
                <a:ea typeface="Calibri"/>
                <a:cs typeface="Calibri"/>
                <a:sym typeface="Calibri"/>
              </a:rPr>
              <a:t>Reliability</a:t>
            </a:r>
            <a:r>
              <a:rPr lang="en-US" sz="1950">
                <a:solidFill>
                  <a:schemeClr val="dk1"/>
                </a:solidFill>
                <a:latin typeface="Calibri"/>
                <a:ea typeface="Calibri"/>
                <a:cs typeface="Calibri"/>
                <a:sym typeface="Calibri"/>
              </a:rPr>
              <a:t> as Ensembling of LLMs (think about random forest and adaboost)</a:t>
            </a:r>
            <a:endParaRPr sz="1950">
              <a:solidFill>
                <a:schemeClr val="dk1"/>
              </a:solidFill>
              <a:latin typeface="Calibri"/>
              <a:ea typeface="Calibri"/>
              <a:cs typeface="Calibri"/>
              <a:sym typeface="Calibri"/>
            </a:endParaRPr>
          </a:p>
          <a:p>
            <a:pPr marL="342900" indent="-295275">
              <a:lnSpc>
                <a:spcPct val="150000"/>
              </a:lnSpc>
              <a:buClr>
                <a:schemeClr val="dk1"/>
              </a:buClr>
              <a:buSzPts val="2600"/>
              <a:buAutoNum type="arabicPeriod"/>
            </a:pPr>
            <a:r>
              <a:rPr lang="en-US" sz="1950">
                <a:solidFill>
                  <a:schemeClr val="dk1"/>
                </a:solidFill>
                <a:latin typeface="Calibri"/>
                <a:ea typeface="Calibri"/>
                <a:cs typeface="Calibri"/>
                <a:sym typeface="Calibri"/>
              </a:rPr>
              <a:t>Utilize Knowledge </a:t>
            </a:r>
            <a:r>
              <a:rPr lang="en-US" sz="1950">
                <a:solidFill>
                  <a:srgbClr val="833C0B"/>
                </a:solidFill>
                <a:latin typeface="Calibri"/>
                <a:ea typeface="Calibri"/>
                <a:cs typeface="Calibri"/>
                <a:sym typeface="Calibri"/>
              </a:rPr>
              <a:t>(Document, ImageNet) </a:t>
            </a:r>
            <a:r>
              <a:rPr lang="en-US" sz="1950">
                <a:solidFill>
                  <a:schemeClr val="dk1"/>
                </a:solidFill>
                <a:latin typeface="Calibri"/>
                <a:ea typeface="Calibri"/>
                <a:cs typeface="Calibri"/>
                <a:sym typeface="Calibri"/>
              </a:rPr>
              <a:t>to improve the Reliability</a:t>
            </a:r>
            <a:endParaRPr sz="1950">
              <a:solidFill>
                <a:schemeClr val="dk1"/>
              </a:solidFill>
              <a:latin typeface="Calibri"/>
              <a:ea typeface="Calibri"/>
              <a:cs typeface="Calibri"/>
              <a:sym typeface="Calibri"/>
            </a:endParaRPr>
          </a:p>
          <a:p>
            <a:pPr marL="685800" lvl="1" indent="-276225">
              <a:lnSpc>
                <a:spcPct val="150000"/>
              </a:lnSpc>
              <a:buClr>
                <a:schemeClr val="dk1"/>
              </a:buClr>
              <a:buSzPts val="2200"/>
              <a:buFont typeface="Calibri"/>
              <a:buAutoNum type="alphaLcPeriod"/>
            </a:pPr>
            <a:r>
              <a:rPr lang="en-US" sz="1650">
                <a:solidFill>
                  <a:schemeClr val="dk1"/>
                </a:solidFill>
                <a:latin typeface="Calibri"/>
                <a:ea typeface="Calibri"/>
                <a:cs typeface="Calibri"/>
                <a:sym typeface="Calibri"/>
              </a:rPr>
              <a:t>Would it be Completely knowledge OR</a:t>
            </a:r>
            <a:endParaRPr sz="1650">
              <a:solidFill>
                <a:schemeClr val="dk1"/>
              </a:solidFill>
              <a:latin typeface="Calibri"/>
              <a:ea typeface="Calibri"/>
              <a:cs typeface="Calibri"/>
              <a:sym typeface="Calibri"/>
            </a:endParaRPr>
          </a:p>
          <a:p>
            <a:pPr marL="685800" lvl="1" indent="-276225">
              <a:lnSpc>
                <a:spcPct val="150000"/>
              </a:lnSpc>
              <a:buClr>
                <a:schemeClr val="dk1"/>
              </a:buClr>
              <a:buSzPts val="2200"/>
              <a:buFont typeface="Calibri"/>
              <a:buAutoNum type="alphaLcPeriod"/>
            </a:pPr>
            <a:r>
              <a:rPr lang="en-US" sz="1650">
                <a:solidFill>
                  <a:schemeClr val="dk1"/>
                </a:solidFill>
                <a:latin typeface="Calibri"/>
                <a:ea typeface="Calibri"/>
                <a:cs typeface="Calibri"/>
                <a:sym typeface="Calibri"/>
              </a:rPr>
              <a:t>a Function of Model’s knowledge and External Knowledge </a:t>
            </a:r>
            <a:endParaRPr sz="1650">
              <a:solidFill>
                <a:schemeClr val="dk1"/>
              </a:solidFill>
              <a:latin typeface="Calibri"/>
              <a:ea typeface="Calibri"/>
              <a:cs typeface="Calibri"/>
              <a:sym typeface="Calibri"/>
            </a:endParaRPr>
          </a:p>
          <a:p>
            <a:pPr marL="1028700" lvl="2" indent="-276225">
              <a:lnSpc>
                <a:spcPct val="150000"/>
              </a:lnSpc>
              <a:buClr>
                <a:schemeClr val="dk1"/>
              </a:buClr>
              <a:buSzPts val="2200"/>
              <a:buFont typeface="Calibri"/>
              <a:buAutoNum type="romanLcPeriod"/>
            </a:pPr>
            <a:r>
              <a:rPr lang="en-US" sz="1650">
                <a:solidFill>
                  <a:srgbClr val="833C0B"/>
                </a:solidFill>
                <a:latin typeface="Calibri"/>
                <a:ea typeface="Calibri"/>
                <a:cs typeface="Calibri"/>
                <a:sym typeface="Calibri"/>
              </a:rPr>
              <a:t>(e.g., Interpolation function in Retrieval Augmented Language Models)</a:t>
            </a:r>
            <a:endParaRPr sz="1950">
              <a:solidFill>
                <a:srgbClr val="833C0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AF8E-6115-F447-9B80-0C51E3616FDF}"/>
              </a:ext>
            </a:extLst>
          </p:cNvPr>
          <p:cNvSpPr>
            <a:spLocks noGrp="1"/>
          </p:cNvSpPr>
          <p:nvPr>
            <p:ph type="title"/>
          </p:nvPr>
        </p:nvSpPr>
        <p:spPr/>
        <p:txBody>
          <a:bodyPr/>
          <a:lstStyle/>
          <a:p>
            <a:r>
              <a:rPr lang="en-US" dirty="0"/>
              <a:t>This Lecture </a:t>
            </a:r>
          </a:p>
        </p:txBody>
      </p:sp>
      <p:sp>
        <p:nvSpPr>
          <p:cNvPr id="3" name="Content Placeholder 2">
            <a:extLst>
              <a:ext uri="{FF2B5EF4-FFF2-40B4-BE49-F238E27FC236}">
                <a16:creationId xmlns:a16="http://schemas.microsoft.com/office/drawing/2014/main" id="{58900E12-FC9E-5642-B01B-5F781A2F8CE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221F54-580D-1F4F-B6A1-2D33F1EABAF5}"/>
              </a:ext>
            </a:extLst>
          </p:cNvPr>
          <p:cNvSpPr>
            <a:spLocks noGrp="1"/>
          </p:cNvSpPr>
          <p:nvPr>
            <p:ph type="sldNum" sz="quarter" idx="12"/>
          </p:nvPr>
        </p:nvSpPr>
        <p:spPr/>
        <p:txBody>
          <a:bodyPr/>
          <a:lstStyle/>
          <a:p>
            <a:fld id="{3C019224-340E-4140-A4D7-BC85D10498F4}" type="slidenum">
              <a:rPr lang="en-US" smtClean="0"/>
              <a:pPr/>
              <a:t>16</a:t>
            </a:fld>
            <a:endParaRPr lang="en-US"/>
          </a:p>
        </p:txBody>
      </p:sp>
    </p:spTree>
    <p:extLst>
      <p:ext uri="{BB962C8B-B14F-4D97-AF65-F5344CB8AC3E}">
        <p14:creationId xmlns:p14="http://schemas.microsoft.com/office/powerpoint/2010/main" val="1136547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A1D3-3E5F-394F-8CFD-40525E824C31}"/>
              </a:ext>
            </a:extLst>
          </p:cNvPr>
          <p:cNvSpPr>
            <a:spLocks noGrp="1"/>
          </p:cNvSpPr>
          <p:nvPr>
            <p:ph type="title"/>
          </p:nvPr>
        </p:nvSpPr>
        <p:spPr>
          <a:xfrm>
            <a:off x="628650" y="273844"/>
            <a:ext cx="1936750" cy="994172"/>
          </a:xfrm>
        </p:spPr>
        <p:txBody>
          <a:bodyPr>
            <a:normAutofit fontScale="90000"/>
          </a:bodyPr>
          <a:lstStyle/>
          <a:p>
            <a:r>
              <a:rPr lang="en-US" dirty="0"/>
              <a:t>Activity #2 </a:t>
            </a:r>
          </a:p>
        </p:txBody>
      </p:sp>
      <p:sp>
        <p:nvSpPr>
          <p:cNvPr id="3" name="Content Placeholder 2">
            <a:extLst>
              <a:ext uri="{FF2B5EF4-FFF2-40B4-BE49-F238E27FC236}">
                <a16:creationId xmlns:a16="http://schemas.microsoft.com/office/drawing/2014/main" id="{C3FC208D-FF23-B744-AD14-6EE063DC8A91}"/>
              </a:ext>
            </a:extLst>
          </p:cNvPr>
          <p:cNvSpPr>
            <a:spLocks noGrp="1"/>
          </p:cNvSpPr>
          <p:nvPr>
            <p:ph idx="1"/>
          </p:nvPr>
        </p:nvSpPr>
        <p:spPr>
          <a:xfrm>
            <a:off x="628649" y="1369218"/>
            <a:ext cx="8330293" cy="3671887"/>
          </a:xfrm>
        </p:spPr>
        <p:txBody>
          <a:bodyPr>
            <a:normAutofit fontScale="92500" lnSpcReduction="20000"/>
          </a:bodyPr>
          <a:lstStyle/>
          <a:p>
            <a:pPr marL="0" indent="0">
              <a:buNone/>
            </a:pPr>
            <a:endParaRPr lang="en-US" dirty="0">
              <a:hlinkClick r:id="rId2"/>
            </a:endParaRPr>
          </a:p>
          <a:p>
            <a:pPr marL="0" indent="0">
              <a:buNone/>
            </a:pPr>
            <a:endParaRPr lang="en-US" dirty="0">
              <a:hlinkClick r:id="rId2"/>
            </a:endParaRPr>
          </a:p>
          <a:p>
            <a:pPr marL="0" indent="0">
              <a:buNone/>
            </a:pPr>
            <a:r>
              <a:rPr lang="en-US" dirty="0">
                <a:hlinkClick r:id="rId2"/>
              </a:rPr>
              <a:t>Intro to Large Language Models </a:t>
            </a:r>
            <a:endParaRPr lang="en-US" dirty="0"/>
          </a:p>
          <a:p>
            <a:pPr marL="0" indent="0">
              <a:buNone/>
            </a:pPr>
            <a:r>
              <a:rPr lang="en-US" dirty="0"/>
              <a:t>Answer </a:t>
            </a:r>
          </a:p>
          <a:p>
            <a:pPr marL="457200" indent="-457200">
              <a:buFont typeface="+mj-lt"/>
              <a:buAutoNum type="arabicPeriod"/>
            </a:pPr>
            <a:r>
              <a:rPr lang="en-US" dirty="0"/>
              <a:t>Why LLMs have become so pervasive in our lives? </a:t>
            </a:r>
          </a:p>
          <a:p>
            <a:pPr marL="457200" indent="-457200">
              <a:buFont typeface="+mj-lt"/>
              <a:buAutoNum type="arabicPeriod"/>
            </a:pPr>
            <a:r>
              <a:rPr lang="en-US" dirty="0"/>
              <a:t>Give at least 3 examples of the pervasiveness </a:t>
            </a:r>
          </a:p>
          <a:p>
            <a:pPr marL="457200" indent="-457200">
              <a:buFont typeface="+mj-lt"/>
              <a:buAutoNum type="arabicPeriod"/>
            </a:pPr>
            <a:r>
              <a:rPr lang="en-US" dirty="0"/>
              <a:t>Why LLM security is important and what are the repercussions if we don’t take care of the security well? </a:t>
            </a:r>
          </a:p>
          <a:p>
            <a:pPr marL="457200" indent="-457200">
              <a:buFont typeface="+mj-lt"/>
              <a:buAutoNum type="arabicPeriod"/>
            </a:pPr>
            <a:r>
              <a:rPr lang="en-US" dirty="0"/>
              <a:t>Bonus: Do you think the LLMs will increase the digital divide among technology users, or will it help bridge the divide? Make arguments defending your answers. </a:t>
            </a:r>
          </a:p>
          <a:p>
            <a:pPr marL="0" indent="0">
              <a:buNone/>
            </a:pPr>
            <a:r>
              <a:rPr lang="en-US" dirty="0"/>
              <a:t>	</a:t>
            </a:r>
          </a:p>
          <a:p>
            <a:pPr marL="0" indent="0">
              <a:buNone/>
            </a:pPr>
            <a:r>
              <a:rPr lang="en-US" dirty="0"/>
              <a:t>	</a:t>
            </a:r>
          </a:p>
        </p:txBody>
      </p:sp>
      <p:sp>
        <p:nvSpPr>
          <p:cNvPr id="4" name="Slide Number Placeholder 3">
            <a:extLst>
              <a:ext uri="{FF2B5EF4-FFF2-40B4-BE49-F238E27FC236}">
                <a16:creationId xmlns:a16="http://schemas.microsoft.com/office/drawing/2014/main" id="{A481E3A1-371B-2841-A7BC-86FB2F945CF4}"/>
              </a:ext>
            </a:extLst>
          </p:cNvPr>
          <p:cNvSpPr>
            <a:spLocks noGrp="1"/>
          </p:cNvSpPr>
          <p:nvPr>
            <p:ph type="sldNum" sz="quarter" idx="12"/>
          </p:nvPr>
        </p:nvSpPr>
        <p:spPr/>
        <p:txBody>
          <a:bodyPr/>
          <a:lstStyle/>
          <a:p>
            <a:fld id="{3C019224-340E-4140-A4D7-BC85D10498F4}" type="slidenum">
              <a:rPr lang="en-US" smtClean="0"/>
              <a:pPr/>
              <a:t>17</a:t>
            </a:fld>
            <a:endParaRPr lang="en-US"/>
          </a:p>
        </p:txBody>
      </p:sp>
      <p:pic>
        <p:nvPicPr>
          <p:cNvPr id="6" name="Picture 5" descr="A screenshot of a computer&#10;&#10;Description automatically generated">
            <a:extLst>
              <a:ext uri="{FF2B5EF4-FFF2-40B4-BE49-F238E27FC236}">
                <a16:creationId xmlns:a16="http://schemas.microsoft.com/office/drawing/2014/main" id="{616DE9D7-DF27-2C4D-9DB6-C095878B2D28}"/>
              </a:ext>
            </a:extLst>
          </p:cNvPr>
          <p:cNvPicPr>
            <a:picLocks noChangeAspect="1"/>
          </p:cNvPicPr>
          <p:nvPr/>
        </p:nvPicPr>
        <p:blipFill>
          <a:blip r:embed="rId3"/>
          <a:stretch>
            <a:fillRect/>
          </a:stretch>
        </p:blipFill>
        <p:spPr>
          <a:xfrm>
            <a:off x="5543653" y="102394"/>
            <a:ext cx="3513262" cy="1944120"/>
          </a:xfrm>
          <a:prstGeom prst="rect">
            <a:avLst/>
          </a:prstGeom>
        </p:spPr>
      </p:pic>
      <p:sp>
        <p:nvSpPr>
          <p:cNvPr id="7" name="Title 1">
            <a:extLst>
              <a:ext uri="{FF2B5EF4-FFF2-40B4-BE49-F238E27FC236}">
                <a16:creationId xmlns:a16="http://schemas.microsoft.com/office/drawing/2014/main" id="{9676D977-B590-9E4F-8000-0B853236A9B9}"/>
              </a:ext>
            </a:extLst>
          </p:cNvPr>
          <p:cNvSpPr txBox="1">
            <a:spLocks/>
          </p:cNvSpPr>
          <p:nvPr/>
        </p:nvSpPr>
        <p:spPr>
          <a:xfrm>
            <a:off x="5946493" y="1848360"/>
            <a:ext cx="5137713"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solidFill>
                  <a:srgbClr val="FF0000"/>
                </a:solidFill>
              </a:rPr>
              <a:t>Deadline: 23:59hrs, Jan 11    </a:t>
            </a:r>
          </a:p>
        </p:txBody>
      </p:sp>
      <p:sp>
        <p:nvSpPr>
          <p:cNvPr id="8" name="TextBox 7">
            <a:extLst>
              <a:ext uri="{FF2B5EF4-FFF2-40B4-BE49-F238E27FC236}">
                <a16:creationId xmlns:a16="http://schemas.microsoft.com/office/drawing/2014/main" id="{36953361-E730-B945-B63B-33859D689071}"/>
              </a:ext>
            </a:extLst>
          </p:cNvPr>
          <p:cNvSpPr txBox="1"/>
          <p:nvPr/>
        </p:nvSpPr>
        <p:spPr>
          <a:xfrm>
            <a:off x="6870698" y="2574402"/>
            <a:ext cx="5543551" cy="369332"/>
          </a:xfrm>
          <a:prstGeom prst="rect">
            <a:avLst/>
          </a:prstGeom>
          <a:noFill/>
        </p:spPr>
        <p:txBody>
          <a:bodyPr wrap="square">
            <a:spAutoFit/>
          </a:bodyPr>
          <a:lstStyle/>
          <a:p>
            <a:r>
              <a:rPr lang="en-US" dirty="0"/>
              <a:t>😭 😭 😭 😭 </a:t>
            </a:r>
          </a:p>
        </p:txBody>
      </p:sp>
    </p:spTree>
    <p:extLst>
      <p:ext uri="{BB962C8B-B14F-4D97-AF65-F5344CB8AC3E}">
        <p14:creationId xmlns:p14="http://schemas.microsoft.com/office/powerpoint/2010/main" val="55015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E220-D88F-0049-A635-85FAD33B114F}"/>
              </a:ext>
            </a:extLst>
          </p:cNvPr>
          <p:cNvSpPr>
            <a:spLocks noGrp="1"/>
          </p:cNvSpPr>
          <p:nvPr>
            <p:ph type="title"/>
          </p:nvPr>
        </p:nvSpPr>
        <p:spPr/>
        <p:txBody>
          <a:bodyPr/>
          <a:lstStyle/>
          <a:p>
            <a:r>
              <a:rPr lang="en-US" dirty="0" err="1"/>
              <a:t>Administrativia</a:t>
            </a:r>
            <a:r>
              <a:rPr lang="en-US" dirty="0"/>
              <a:t> </a:t>
            </a:r>
          </a:p>
        </p:txBody>
      </p:sp>
      <p:sp>
        <p:nvSpPr>
          <p:cNvPr id="3" name="Content Placeholder 2">
            <a:extLst>
              <a:ext uri="{FF2B5EF4-FFF2-40B4-BE49-F238E27FC236}">
                <a16:creationId xmlns:a16="http://schemas.microsoft.com/office/drawing/2014/main" id="{EF148787-7D35-824B-8F60-8E99F622EF9E}"/>
              </a:ext>
            </a:extLst>
          </p:cNvPr>
          <p:cNvSpPr>
            <a:spLocks noGrp="1"/>
          </p:cNvSpPr>
          <p:nvPr>
            <p:ph idx="1"/>
          </p:nvPr>
        </p:nvSpPr>
        <p:spPr/>
        <p:txBody>
          <a:bodyPr/>
          <a:lstStyle/>
          <a:p>
            <a:pPr marL="0" indent="0">
              <a:buNone/>
            </a:pPr>
            <a:r>
              <a:rPr lang="en-US" dirty="0"/>
              <a:t>TA &amp; my office hours announced – Please make use of it </a:t>
            </a:r>
          </a:p>
          <a:p>
            <a:pPr marL="0" indent="0">
              <a:buNone/>
            </a:pPr>
            <a:endParaRPr lang="en-US" dirty="0"/>
          </a:p>
        </p:txBody>
      </p:sp>
      <p:sp>
        <p:nvSpPr>
          <p:cNvPr id="4" name="Slide Number Placeholder 3">
            <a:extLst>
              <a:ext uri="{FF2B5EF4-FFF2-40B4-BE49-F238E27FC236}">
                <a16:creationId xmlns:a16="http://schemas.microsoft.com/office/drawing/2014/main" id="{8A9F2757-641C-6B4E-B6EC-DEBEB08D803F}"/>
              </a:ext>
            </a:extLst>
          </p:cNvPr>
          <p:cNvSpPr>
            <a:spLocks noGrp="1"/>
          </p:cNvSpPr>
          <p:nvPr>
            <p:ph type="sldNum" sz="quarter" idx="12"/>
          </p:nvPr>
        </p:nvSpPr>
        <p:spPr/>
        <p:txBody>
          <a:bodyPr/>
          <a:lstStyle/>
          <a:p>
            <a:fld id="{3C019224-340E-4140-A4D7-BC85D10498F4}" type="slidenum">
              <a:rPr lang="en-US" smtClean="0"/>
              <a:pPr/>
              <a:t>18</a:t>
            </a:fld>
            <a:endParaRPr lang="en-US"/>
          </a:p>
        </p:txBody>
      </p:sp>
    </p:spTree>
    <p:extLst>
      <p:ext uri="{BB962C8B-B14F-4D97-AF65-F5344CB8AC3E}">
        <p14:creationId xmlns:p14="http://schemas.microsoft.com/office/powerpoint/2010/main" val="247120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BC7C-5EEE-1841-93AC-E38E83DF8711}"/>
              </a:ext>
            </a:extLst>
          </p:cNvPr>
          <p:cNvSpPr>
            <a:spLocks noGrp="1"/>
          </p:cNvSpPr>
          <p:nvPr>
            <p:ph type="title"/>
          </p:nvPr>
        </p:nvSpPr>
        <p:spPr/>
        <p:txBody>
          <a:bodyPr/>
          <a:lstStyle/>
          <a:p>
            <a:r>
              <a:rPr lang="en-US" dirty="0"/>
              <a:t>What is the current situation? </a:t>
            </a:r>
          </a:p>
        </p:txBody>
      </p:sp>
      <p:sp>
        <p:nvSpPr>
          <p:cNvPr id="3" name="Content Placeholder 2">
            <a:extLst>
              <a:ext uri="{FF2B5EF4-FFF2-40B4-BE49-F238E27FC236}">
                <a16:creationId xmlns:a16="http://schemas.microsoft.com/office/drawing/2014/main" id="{292FD587-BDDD-E046-8479-4CBA140E0131}"/>
              </a:ext>
            </a:extLst>
          </p:cNvPr>
          <p:cNvSpPr>
            <a:spLocks noGrp="1"/>
          </p:cNvSpPr>
          <p:nvPr>
            <p:ph idx="1"/>
          </p:nvPr>
        </p:nvSpPr>
        <p:spPr/>
        <p:txBody>
          <a:bodyPr/>
          <a:lstStyle/>
          <a:p>
            <a:pPr marL="0" indent="0">
              <a:buNone/>
            </a:pPr>
            <a:r>
              <a:rPr lang="en-US" dirty="0"/>
              <a:t>Hard to differentiate between AI &amp; Human </a:t>
            </a:r>
          </a:p>
          <a:p>
            <a:pPr marL="0" indent="0">
              <a:buNone/>
            </a:pPr>
            <a:r>
              <a:rPr lang="en-US" dirty="0"/>
              <a:t>How did we get here? </a:t>
            </a:r>
          </a:p>
          <a:p>
            <a:pPr marL="0" indent="0">
              <a:buNone/>
            </a:pPr>
            <a:r>
              <a:rPr lang="en-US" dirty="0"/>
              <a:t>	Scaling up algorithms </a:t>
            </a:r>
          </a:p>
          <a:p>
            <a:pPr marL="0" indent="0">
              <a:buNone/>
            </a:pPr>
            <a:r>
              <a:rPr lang="en-US" dirty="0"/>
              <a:t>	Scaling up data for training </a:t>
            </a:r>
          </a:p>
          <a:p>
            <a:pPr marL="0" indent="0">
              <a:buNone/>
            </a:pPr>
            <a:r>
              <a:rPr lang="en-US" dirty="0"/>
              <a:t>	Increasing computing capabilities </a:t>
            </a:r>
          </a:p>
          <a:p>
            <a:pPr marL="0" indent="0">
              <a:buNone/>
            </a:pPr>
            <a:r>
              <a:rPr lang="en-US" dirty="0"/>
              <a:t>Not many predicted that we would have these advancements  </a:t>
            </a:r>
          </a:p>
          <a:p>
            <a:pPr marL="0" indent="0">
              <a:buNone/>
            </a:pPr>
            <a:r>
              <a:rPr lang="en-US" dirty="0"/>
              <a:t>Worry about AI overtaking Human </a:t>
            </a:r>
          </a:p>
        </p:txBody>
      </p:sp>
      <p:sp>
        <p:nvSpPr>
          <p:cNvPr id="4" name="Slide Number Placeholder 3">
            <a:extLst>
              <a:ext uri="{FF2B5EF4-FFF2-40B4-BE49-F238E27FC236}">
                <a16:creationId xmlns:a16="http://schemas.microsoft.com/office/drawing/2014/main" id="{DBC87B51-BE30-544D-B424-777B2F364BEA}"/>
              </a:ext>
            </a:extLst>
          </p:cNvPr>
          <p:cNvSpPr>
            <a:spLocks noGrp="1"/>
          </p:cNvSpPr>
          <p:nvPr>
            <p:ph type="sldNum" sz="quarter" idx="12"/>
          </p:nvPr>
        </p:nvSpPr>
        <p:spPr/>
        <p:txBody>
          <a:bodyPr/>
          <a:lstStyle/>
          <a:p>
            <a:fld id="{3C019224-340E-4140-A4D7-BC85D10498F4}" type="slidenum">
              <a:rPr lang="en-US" smtClean="0"/>
              <a:pPr/>
              <a:t>19</a:t>
            </a:fld>
            <a:endParaRPr lang="en-US"/>
          </a:p>
        </p:txBody>
      </p:sp>
    </p:spTree>
    <p:extLst>
      <p:ext uri="{BB962C8B-B14F-4D97-AF65-F5344CB8AC3E}">
        <p14:creationId xmlns:p14="http://schemas.microsoft.com/office/powerpoint/2010/main" val="256583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161D-F045-B846-9B13-72672DB1E9A9}"/>
              </a:ext>
            </a:extLst>
          </p:cNvPr>
          <p:cNvSpPr>
            <a:spLocks noGrp="1"/>
          </p:cNvSpPr>
          <p:nvPr>
            <p:ph type="title"/>
          </p:nvPr>
        </p:nvSpPr>
        <p:spPr/>
        <p:txBody>
          <a:bodyPr>
            <a:normAutofit/>
          </a:bodyPr>
          <a:lstStyle/>
          <a:p>
            <a:r>
              <a:rPr lang="en-US" sz="2400" dirty="0"/>
              <a:t>Improvement in AI capabilities: Your list? Your life time?   </a:t>
            </a:r>
          </a:p>
        </p:txBody>
      </p:sp>
      <p:sp>
        <p:nvSpPr>
          <p:cNvPr id="4" name="Slide Number Placeholder 3">
            <a:extLst>
              <a:ext uri="{FF2B5EF4-FFF2-40B4-BE49-F238E27FC236}">
                <a16:creationId xmlns:a16="http://schemas.microsoft.com/office/drawing/2014/main" id="{0BC02C93-342A-4A4B-9961-66C15AAFD432}"/>
              </a:ext>
            </a:extLst>
          </p:cNvPr>
          <p:cNvSpPr>
            <a:spLocks noGrp="1"/>
          </p:cNvSpPr>
          <p:nvPr>
            <p:ph type="sldNum" sz="quarter" idx="12"/>
          </p:nvPr>
        </p:nvSpPr>
        <p:spPr/>
        <p:txBody>
          <a:bodyPr/>
          <a:lstStyle/>
          <a:p>
            <a:fld id="{3C019224-340E-4140-A4D7-BC85D10498F4}" type="slidenum">
              <a:rPr lang="en-US" smtClean="0"/>
              <a:pPr/>
              <a:t>2</a:t>
            </a:fld>
            <a:endParaRPr lang="en-US"/>
          </a:p>
        </p:txBody>
      </p:sp>
      <p:sp>
        <p:nvSpPr>
          <p:cNvPr id="7" name="Content Placeholder 6">
            <a:extLst>
              <a:ext uri="{FF2B5EF4-FFF2-40B4-BE49-F238E27FC236}">
                <a16:creationId xmlns:a16="http://schemas.microsoft.com/office/drawing/2014/main" id="{24B912CB-B9A7-694A-B3BF-324F16220C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43892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15BD08-4F97-6E4D-9BC3-85CC358E90C6}"/>
              </a:ext>
            </a:extLst>
          </p:cNvPr>
          <p:cNvSpPr>
            <a:spLocks noGrp="1"/>
          </p:cNvSpPr>
          <p:nvPr>
            <p:ph type="sldNum" sz="quarter" idx="12"/>
          </p:nvPr>
        </p:nvSpPr>
        <p:spPr/>
        <p:txBody>
          <a:bodyPr/>
          <a:lstStyle/>
          <a:p>
            <a:fld id="{3C019224-340E-4140-A4D7-BC85D10498F4}" type="slidenum">
              <a:rPr lang="en-US" smtClean="0"/>
              <a:pPr/>
              <a:t>20</a:t>
            </a:fld>
            <a:endParaRPr lang="en-US"/>
          </a:p>
        </p:txBody>
      </p:sp>
      <p:sp>
        <p:nvSpPr>
          <p:cNvPr id="3" name="TextBox 2">
            <a:extLst>
              <a:ext uri="{FF2B5EF4-FFF2-40B4-BE49-F238E27FC236}">
                <a16:creationId xmlns:a16="http://schemas.microsoft.com/office/drawing/2014/main" id="{9EC7C38A-1D1F-EB4C-937C-EC8722E7967B}"/>
              </a:ext>
            </a:extLst>
          </p:cNvPr>
          <p:cNvSpPr txBox="1"/>
          <p:nvPr/>
        </p:nvSpPr>
        <p:spPr>
          <a:xfrm>
            <a:off x="3095298" y="4826539"/>
            <a:ext cx="3017173" cy="253916"/>
          </a:xfrm>
          <a:prstGeom prst="rect">
            <a:avLst/>
          </a:prstGeom>
          <a:noFill/>
        </p:spPr>
        <p:txBody>
          <a:bodyPr wrap="none" rtlCol="0">
            <a:spAutoFit/>
          </a:bodyPr>
          <a:lstStyle/>
          <a:p>
            <a:r>
              <a:rPr lang="en-US" sz="1050">
                <a:hlinkClick r:id="rId2"/>
              </a:rPr>
              <a:t>https://www.bbc.com/news/technology-65139406</a:t>
            </a:r>
            <a:r>
              <a:rPr lang="en-US" sz="1050"/>
              <a:t> </a:t>
            </a:r>
          </a:p>
        </p:txBody>
      </p:sp>
      <p:pic>
        <p:nvPicPr>
          <p:cNvPr id="6" name="Picture 5" descr="A red and white website&#10;&#10;Description automatically generated">
            <a:extLst>
              <a:ext uri="{FF2B5EF4-FFF2-40B4-BE49-F238E27FC236}">
                <a16:creationId xmlns:a16="http://schemas.microsoft.com/office/drawing/2014/main" id="{53BD2AC2-8F62-7E4D-B95C-52D90021FB82}"/>
              </a:ext>
            </a:extLst>
          </p:cNvPr>
          <p:cNvPicPr>
            <a:picLocks noChangeAspect="1"/>
          </p:cNvPicPr>
          <p:nvPr/>
        </p:nvPicPr>
        <p:blipFill rotWithShape="1">
          <a:blip r:embed="rId3"/>
          <a:srcRect t="41746"/>
          <a:stretch/>
        </p:blipFill>
        <p:spPr>
          <a:xfrm>
            <a:off x="83820" y="116384"/>
            <a:ext cx="3863496" cy="1097732"/>
          </a:xfrm>
          <a:prstGeom prst="rect">
            <a:avLst/>
          </a:prstGeom>
          <a:ln>
            <a:solidFill>
              <a:schemeClr val="tx1"/>
            </a:solidFill>
          </a:ln>
        </p:spPr>
      </p:pic>
      <p:pic>
        <p:nvPicPr>
          <p:cNvPr id="7" name="Picture 6" descr="A screenshot of a document&#10;&#10;Description automatically generated">
            <a:extLst>
              <a:ext uri="{FF2B5EF4-FFF2-40B4-BE49-F238E27FC236}">
                <a16:creationId xmlns:a16="http://schemas.microsoft.com/office/drawing/2014/main" id="{63E82C40-A794-D342-95A5-08292378F48A}"/>
              </a:ext>
            </a:extLst>
          </p:cNvPr>
          <p:cNvPicPr>
            <a:picLocks noChangeAspect="1"/>
          </p:cNvPicPr>
          <p:nvPr/>
        </p:nvPicPr>
        <p:blipFill>
          <a:blip r:embed="rId4"/>
          <a:stretch>
            <a:fillRect/>
          </a:stretch>
        </p:blipFill>
        <p:spPr>
          <a:xfrm>
            <a:off x="3603298" y="116385"/>
            <a:ext cx="4890808" cy="4679576"/>
          </a:xfrm>
          <a:prstGeom prst="rect">
            <a:avLst/>
          </a:prstGeom>
          <a:ln>
            <a:solidFill>
              <a:schemeClr val="tx1"/>
            </a:solidFill>
          </a:ln>
        </p:spPr>
      </p:pic>
    </p:spTree>
    <p:extLst>
      <p:ext uri="{BB962C8B-B14F-4D97-AF65-F5344CB8AC3E}">
        <p14:creationId xmlns:p14="http://schemas.microsoft.com/office/powerpoint/2010/main" val="2326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4FECDC-6DCC-1549-ABA1-01707DB133E1}"/>
              </a:ext>
            </a:extLst>
          </p:cNvPr>
          <p:cNvSpPr>
            <a:spLocks noGrp="1"/>
          </p:cNvSpPr>
          <p:nvPr>
            <p:ph type="sldNum" sz="quarter" idx="12"/>
          </p:nvPr>
        </p:nvSpPr>
        <p:spPr/>
        <p:txBody>
          <a:bodyPr/>
          <a:lstStyle/>
          <a:p>
            <a:fld id="{3C019224-340E-4140-A4D7-BC85D10498F4}" type="slidenum">
              <a:rPr lang="en-US" smtClean="0"/>
              <a:pPr/>
              <a:t>21</a:t>
            </a:fld>
            <a:endParaRPr lang="en-US"/>
          </a:p>
        </p:txBody>
      </p:sp>
      <p:sp>
        <p:nvSpPr>
          <p:cNvPr id="3" name="TextBox 2">
            <a:extLst>
              <a:ext uri="{FF2B5EF4-FFF2-40B4-BE49-F238E27FC236}">
                <a16:creationId xmlns:a16="http://schemas.microsoft.com/office/drawing/2014/main" id="{8184C452-640A-4A42-BBD5-2DD230A6CABF}"/>
              </a:ext>
            </a:extLst>
          </p:cNvPr>
          <p:cNvSpPr txBox="1"/>
          <p:nvPr/>
        </p:nvSpPr>
        <p:spPr>
          <a:xfrm>
            <a:off x="1857512" y="4717070"/>
            <a:ext cx="5428977" cy="369332"/>
          </a:xfrm>
          <a:prstGeom prst="rect">
            <a:avLst/>
          </a:prstGeom>
          <a:noFill/>
        </p:spPr>
        <p:txBody>
          <a:bodyPr wrap="square" rtlCol="0">
            <a:spAutoFit/>
          </a:bodyPr>
          <a:lstStyle/>
          <a:p>
            <a:r>
              <a:rPr lang="en-US" sz="900">
                <a:hlinkClick r:id="rId2"/>
              </a:rPr>
              <a:t>https://www.indiatoday.in/technology/news/story/lawyer-faces-trouble-after-using-chatgpt-for-research-ai-tool-comes-up-with-fake-cases-that-never-existed-2385542-2023-05-28</a:t>
            </a:r>
            <a:r>
              <a:rPr lang="en-US" sz="900"/>
              <a:t> </a:t>
            </a:r>
          </a:p>
        </p:txBody>
      </p:sp>
      <p:pic>
        <p:nvPicPr>
          <p:cNvPr id="7" name="Picture 6" descr="A white text with black text&#10;&#10;Description automatically generated">
            <a:extLst>
              <a:ext uri="{FF2B5EF4-FFF2-40B4-BE49-F238E27FC236}">
                <a16:creationId xmlns:a16="http://schemas.microsoft.com/office/drawing/2014/main" id="{D569AEDA-08B6-4346-BC6F-BBEDE0611C41}"/>
              </a:ext>
            </a:extLst>
          </p:cNvPr>
          <p:cNvPicPr>
            <a:picLocks noChangeAspect="1"/>
          </p:cNvPicPr>
          <p:nvPr/>
        </p:nvPicPr>
        <p:blipFill>
          <a:blip r:embed="rId3"/>
          <a:stretch>
            <a:fillRect/>
          </a:stretch>
        </p:blipFill>
        <p:spPr>
          <a:xfrm>
            <a:off x="106177" y="80182"/>
            <a:ext cx="3143951" cy="988859"/>
          </a:xfrm>
          <a:prstGeom prst="rect">
            <a:avLst/>
          </a:prstGeom>
          <a:ln>
            <a:solidFill>
              <a:schemeClr val="tx1"/>
            </a:solidFill>
          </a:ln>
        </p:spPr>
      </p:pic>
      <p:pic>
        <p:nvPicPr>
          <p:cNvPr id="5" name="Picture 4" descr="A screenshot of a paper&#10;&#10;Description automatically generated">
            <a:extLst>
              <a:ext uri="{FF2B5EF4-FFF2-40B4-BE49-F238E27FC236}">
                <a16:creationId xmlns:a16="http://schemas.microsoft.com/office/drawing/2014/main" id="{80ECF65D-7BBE-514B-B424-69EE6D465DD3}"/>
              </a:ext>
            </a:extLst>
          </p:cNvPr>
          <p:cNvPicPr>
            <a:picLocks noChangeAspect="1"/>
          </p:cNvPicPr>
          <p:nvPr/>
        </p:nvPicPr>
        <p:blipFill>
          <a:blip r:embed="rId4"/>
          <a:stretch>
            <a:fillRect/>
          </a:stretch>
        </p:blipFill>
        <p:spPr>
          <a:xfrm>
            <a:off x="2994000" y="414885"/>
            <a:ext cx="6119676" cy="4313730"/>
          </a:xfrm>
          <a:prstGeom prst="rect">
            <a:avLst/>
          </a:prstGeom>
          <a:ln>
            <a:solidFill>
              <a:schemeClr val="tx1"/>
            </a:solidFill>
          </a:ln>
        </p:spPr>
      </p:pic>
    </p:spTree>
    <p:extLst>
      <p:ext uri="{BB962C8B-B14F-4D97-AF65-F5344CB8AC3E}">
        <p14:creationId xmlns:p14="http://schemas.microsoft.com/office/powerpoint/2010/main" val="2845911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AD7F-44F2-3143-970E-6F8FBAC32D2D}"/>
              </a:ext>
            </a:extLst>
          </p:cNvPr>
          <p:cNvSpPr>
            <a:spLocks noGrp="1"/>
          </p:cNvSpPr>
          <p:nvPr>
            <p:ph type="title"/>
          </p:nvPr>
        </p:nvSpPr>
        <p:spPr/>
        <p:txBody>
          <a:bodyPr/>
          <a:lstStyle/>
          <a:p>
            <a:r>
              <a:rPr lang="en-US" dirty="0"/>
              <a:t>AI capabilities </a:t>
            </a:r>
          </a:p>
        </p:txBody>
      </p:sp>
      <p:sp>
        <p:nvSpPr>
          <p:cNvPr id="3" name="Content Placeholder 2">
            <a:extLst>
              <a:ext uri="{FF2B5EF4-FFF2-40B4-BE49-F238E27FC236}">
                <a16:creationId xmlns:a16="http://schemas.microsoft.com/office/drawing/2014/main" id="{0BC650F0-6745-EA4C-9D78-F6349B6393E9}"/>
              </a:ext>
            </a:extLst>
          </p:cNvPr>
          <p:cNvSpPr>
            <a:spLocks noGrp="1"/>
          </p:cNvSpPr>
          <p:nvPr>
            <p:ph idx="1"/>
          </p:nvPr>
        </p:nvSpPr>
        <p:spPr/>
        <p:txBody>
          <a:bodyPr/>
          <a:lstStyle/>
          <a:p>
            <a:pPr marL="0" indent="0">
              <a:buNone/>
            </a:pPr>
            <a:r>
              <a:rPr lang="en-US" dirty="0"/>
              <a:t>Vision </a:t>
            </a:r>
          </a:p>
          <a:p>
            <a:pPr marL="0" indent="0">
              <a:buNone/>
            </a:pPr>
            <a:r>
              <a:rPr lang="en-US" dirty="0"/>
              <a:t>Reinforcement Learning</a:t>
            </a:r>
          </a:p>
          <a:p>
            <a:pPr marL="0" indent="0">
              <a:buNone/>
            </a:pPr>
            <a:r>
              <a:rPr lang="en-US" dirty="0"/>
              <a:t>Language</a:t>
            </a:r>
          </a:p>
          <a:p>
            <a:pPr marL="0" indent="0">
              <a:buNone/>
            </a:pPr>
            <a:r>
              <a:rPr lang="en-US" dirty="0"/>
              <a:t>Multi-Paradigm</a:t>
            </a:r>
          </a:p>
          <a:p>
            <a:pPr marL="0" indent="0">
              <a:buNone/>
            </a:pPr>
            <a:r>
              <a:rPr lang="en-US" dirty="0"/>
              <a:t>….  </a:t>
            </a:r>
          </a:p>
        </p:txBody>
      </p:sp>
      <p:sp>
        <p:nvSpPr>
          <p:cNvPr id="4" name="Slide Number Placeholder 3">
            <a:extLst>
              <a:ext uri="{FF2B5EF4-FFF2-40B4-BE49-F238E27FC236}">
                <a16:creationId xmlns:a16="http://schemas.microsoft.com/office/drawing/2014/main" id="{B4A538B9-8DF3-F643-ADA8-FE5160192200}"/>
              </a:ext>
            </a:extLst>
          </p:cNvPr>
          <p:cNvSpPr>
            <a:spLocks noGrp="1"/>
          </p:cNvSpPr>
          <p:nvPr>
            <p:ph type="sldNum" sz="quarter" idx="12"/>
          </p:nvPr>
        </p:nvSpPr>
        <p:spPr/>
        <p:txBody>
          <a:bodyPr/>
          <a:lstStyle/>
          <a:p>
            <a:fld id="{3C019224-340E-4140-A4D7-BC85D10498F4}" type="slidenum">
              <a:rPr lang="en-US" smtClean="0"/>
              <a:pPr/>
              <a:t>22</a:t>
            </a:fld>
            <a:endParaRPr lang="en-US"/>
          </a:p>
        </p:txBody>
      </p:sp>
    </p:spTree>
    <p:extLst>
      <p:ext uri="{BB962C8B-B14F-4D97-AF65-F5344CB8AC3E}">
        <p14:creationId xmlns:p14="http://schemas.microsoft.com/office/powerpoint/2010/main" val="49076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204108" y="273844"/>
            <a:ext cx="7886700" cy="994172"/>
          </a:xfrm>
        </p:spPr>
        <p:txBody>
          <a:bodyPr/>
          <a:lstStyle/>
          <a:p>
            <a:r>
              <a:rPr lang="en-US" dirty="0"/>
              <a:t>GANs 2014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23</a:t>
            </a:fld>
            <a:endParaRPr lang="en-US"/>
          </a:p>
        </p:txBody>
      </p:sp>
      <p:pic>
        <p:nvPicPr>
          <p:cNvPr id="6" name="Picture 5" descr="A collage of images of different faces and numbers&#10;&#10;Description automatically generated">
            <a:extLst>
              <a:ext uri="{FF2B5EF4-FFF2-40B4-BE49-F238E27FC236}">
                <a16:creationId xmlns:a16="http://schemas.microsoft.com/office/drawing/2014/main" id="{CCDCCF84-9F37-4F49-947E-01D89CB117C7}"/>
              </a:ext>
            </a:extLst>
          </p:cNvPr>
          <p:cNvPicPr>
            <a:picLocks noChangeAspect="1"/>
          </p:cNvPicPr>
          <p:nvPr/>
        </p:nvPicPr>
        <p:blipFill>
          <a:blip r:embed="rId2"/>
          <a:stretch>
            <a:fillRect/>
          </a:stretch>
        </p:blipFill>
        <p:spPr>
          <a:xfrm>
            <a:off x="2530972" y="273844"/>
            <a:ext cx="6613028" cy="4773386"/>
          </a:xfrm>
          <a:prstGeom prst="rect">
            <a:avLst/>
          </a:prstGeom>
        </p:spPr>
      </p:pic>
    </p:spTree>
    <p:extLst>
      <p:ext uri="{BB962C8B-B14F-4D97-AF65-F5344CB8AC3E}">
        <p14:creationId xmlns:p14="http://schemas.microsoft.com/office/powerpoint/2010/main" val="286521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7924801" y="1743415"/>
            <a:ext cx="1076726" cy="994172"/>
          </a:xfrm>
        </p:spPr>
        <p:txBody>
          <a:bodyPr>
            <a:noAutofit/>
          </a:bodyPr>
          <a:lstStyle/>
          <a:p>
            <a:r>
              <a:rPr lang="en-US" sz="1600" dirty="0"/>
              <a:t>Image generation</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24</a:t>
            </a:fld>
            <a:endParaRPr lang="en-US"/>
          </a:p>
        </p:txBody>
      </p:sp>
      <p:pic>
        <p:nvPicPr>
          <p:cNvPr id="5" name="Picture 4" descr="A collage of a group of people&#10;&#10;Description automatically generated">
            <a:extLst>
              <a:ext uri="{FF2B5EF4-FFF2-40B4-BE49-F238E27FC236}">
                <a16:creationId xmlns:a16="http://schemas.microsoft.com/office/drawing/2014/main" id="{EFE96959-CF11-6842-AF73-A73F850DE757}"/>
              </a:ext>
            </a:extLst>
          </p:cNvPr>
          <p:cNvPicPr>
            <a:picLocks noChangeAspect="1"/>
          </p:cNvPicPr>
          <p:nvPr/>
        </p:nvPicPr>
        <p:blipFill rotWithShape="1">
          <a:blip r:embed="rId3"/>
          <a:srcRect b="34815"/>
          <a:stretch/>
        </p:blipFill>
        <p:spPr>
          <a:xfrm>
            <a:off x="142473" y="132328"/>
            <a:ext cx="6693756" cy="4945116"/>
          </a:xfrm>
          <a:prstGeom prst="rect">
            <a:avLst/>
          </a:prstGeom>
        </p:spPr>
      </p:pic>
    </p:spTree>
    <p:extLst>
      <p:ext uri="{BB962C8B-B14F-4D97-AF65-F5344CB8AC3E}">
        <p14:creationId xmlns:p14="http://schemas.microsoft.com/office/powerpoint/2010/main" val="3976986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25</a:t>
            </a:fld>
            <a:endParaRPr lang="en-US"/>
          </a:p>
        </p:txBody>
      </p:sp>
      <p:pic>
        <p:nvPicPr>
          <p:cNvPr id="5" name="Picture 4" descr="A collage of a group of people&#10;&#10;Description automatically generated">
            <a:extLst>
              <a:ext uri="{FF2B5EF4-FFF2-40B4-BE49-F238E27FC236}">
                <a16:creationId xmlns:a16="http://schemas.microsoft.com/office/drawing/2014/main" id="{EFE96959-CF11-6842-AF73-A73F850DE757}"/>
              </a:ext>
            </a:extLst>
          </p:cNvPr>
          <p:cNvPicPr>
            <a:picLocks noChangeAspect="1"/>
          </p:cNvPicPr>
          <p:nvPr/>
        </p:nvPicPr>
        <p:blipFill rotWithShape="1">
          <a:blip r:embed="rId3"/>
          <a:srcRect t="65609"/>
          <a:stretch/>
        </p:blipFill>
        <p:spPr>
          <a:xfrm>
            <a:off x="142472" y="1107026"/>
            <a:ext cx="7744705" cy="3018660"/>
          </a:xfrm>
          <a:prstGeom prst="rect">
            <a:avLst/>
          </a:prstGeom>
        </p:spPr>
      </p:pic>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a:t>Image generation</a:t>
            </a:r>
            <a:endParaRPr lang="en-US" sz="1600" dirty="0"/>
          </a:p>
        </p:txBody>
      </p:sp>
      <p:sp>
        <p:nvSpPr>
          <p:cNvPr id="8" name="TextBox 7">
            <a:extLst>
              <a:ext uri="{FF2B5EF4-FFF2-40B4-BE49-F238E27FC236}">
                <a16:creationId xmlns:a16="http://schemas.microsoft.com/office/drawing/2014/main" id="{41F8DC62-FCD2-DF42-A2AF-430FFFCB51E7}"/>
              </a:ext>
            </a:extLst>
          </p:cNvPr>
          <p:cNvSpPr txBox="1"/>
          <p:nvPr/>
        </p:nvSpPr>
        <p:spPr>
          <a:xfrm>
            <a:off x="566057" y="4408714"/>
            <a:ext cx="5333640" cy="646331"/>
          </a:xfrm>
          <a:prstGeom prst="rect">
            <a:avLst/>
          </a:prstGeom>
          <a:noFill/>
        </p:spPr>
        <p:txBody>
          <a:bodyPr wrap="none" rtlCol="0">
            <a:spAutoFit/>
          </a:bodyPr>
          <a:lstStyle/>
          <a:p>
            <a:r>
              <a:rPr lang="en-US" dirty="0"/>
              <a:t>New algorithms, GANs, transformers, diffusion models </a:t>
            </a:r>
          </a:p>
          <a:p>
            <a:r>
              <a:rPr lang="en-US" dirty="0"/>
              <a:t>Scaling up of Compute &amp; Data used during training </a:t>
            </a:r>
          </a:p>
        </p:txBody>
      </p:sp>
    </p:spTree>
    <p:extLst>
      <p:ext uri="{BB962C8B-B14F-4D97-AF65-F5344CB8AC3E}">
        <p14:creationId xmlns:p14="http://schemas.microsoft.com/office/powerpoint/2010/main" val="1563799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26</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a:t>Image generation</a:t>
            </a:r>
            <a:endParaRPr lang="en-US" sz="1600" dirty="0"/>
          </a:p>
        </p:txBody>
      </p:sp>
      <p:pic>
        <p:nvPicPr>
          <p:cNvPr id="3" name="Picture 2">
            <a:extLst>
              <a:ext uri="{FF2B5EF4-FFF2-40B4-BE49-F238E27FC236}">
                <a16:creationId xmlns:a16="http://schemas.microsoft.com/office/drawing/2014/main" id="{4EF624AB-39FB-D049-83EA-F9EFC9C0EC86}"/>
              </a:ext>
            </a:extLst>
          </p:cNvPr>
          <p:cNvPicPr>
            <a:picLocks noChangeAspect="1"/>
          </p:cNvPicPr>
          <p:nvPr/>
        </p:nvPicPr>
        <p:blipFill>
          <a:blip r:embed="rId2"/>
          <a:stretch>
            <a:fillRect/>
          </a:stretch>
        </p:blipFill>
        <p:spPr>
          <a:xfrm>
            <a:off x="0" y="0"/>
            <a:ext cx="6709309" cy="5143500"/>
          </a:xfrm>
          <a:prstGeom prst="rect">
            <a:avLst/>
          </a:prstGeom>
        </p:spPr>
      </p:pic>
    </p:spTree>
    <p:extLst>
      <p:ext uri="{BB962C8B-B14F-4D97-AF65-F5344CB8AC3E}">
        <p14:creationId xmlns:p14="http://schemas.microsoft.com/office/powerpoint/2010/main" val="65818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27</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a:t>Image generation</a:t>
            </a:r>
            <a:endParaRPr lang="en-US" sz="1600" dirty="0"/>
          </a:p>
        </p:txBody>
      </p:sp>
      <p:pic>
        <p:nvPicPr>
          <p:cNvPr id="5" name="Picture 4" descr="A squirrel and a squirrel eating apples&#10;&#10;Description automatically generated">
            <a:extLst>
              <a:ext uri="{FF2B5EF4-FFF2-40B4-BE49-F238E27FC236}">
                <a16:creationId xmlns:a16="http://schemas.microsoft.com/office/drawing/2014/main" id="{61BD47A9-660F-944B-BF5E-CCC2AC0C3BC4}"/>
              </a:ext>
            </a:extLst>
          </p:cNvPr>
          <p:cNvPicPr>
            <a:picLocks noChangeAspect="1"/>
          </p:cNvPicPr>
          <p:nvPr/>
        </p:nvPicPr>
        <p:blipFill>
          <a:blip r:embed="rId2"/>
          <a:stretch>
            <a:fillRect/>
          </a:stretch>
        </p:blipFill>
        <p:spPr>
          <a:xfrm>
            <a:off x="0" y="1233750"/>
            <a:ext cx="7590264" cy="2675924"/>
          </a:xfrm>
          <a:prstGeom prst="rect">
            <a:avLst/>
          </a:prstGeom>
        </p:spPr>
      </p:pic>
    </p:spTree>
    <p:extLst>
      <p:ext uri="{BB962C8B-B14F-4D97-AF65-F5344CB8AC3E}">
        <p14:creationId xmlns:p14="http://schemas.microsoft.com/office/powerpoint/2010/main" val="1193563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28</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a:t>Image generation</a:t>
            </a:r>
            <a:endParaRPr lang="en-US" sz="1600" dirty="0"/>
          </a:p>
        </p:txBody>
      </p:sp>
      <p:pic>
        <p:nvPicPr>
          <p:cNvPr id="3" name="Picture 2">
            <a:extLst>
              <a:ext uri="{FF2B5EF4-FFF2-40B4-BE49-F238E27FC236}">
                <a16:creationId xmlns:a16="http://schemas.microsoft.com/office/drawing/2014/main" id="{9EAACC9F-0966-A649-BF27-2A3F9BA442B1}"/>
              </a:ext>
            </a:extLst>
          </p:cNvPr>
          <p:cNvPicPr>
            <a:picLocks noChangeAspect="1"/>
          </p:cNvPicPr>
          <p:nvPr/>
        </p:nvPicPr>
        <p:blipFill>
          <a:blip r:embed="rId3"/>
          <a:stretch>
            <a:fillRect/>
          </a:stretch>
        </p:blipFill>
        <p:spPr>
          <a:xfrm>
            <a:off x="142473" y="118722"/>
            <a:ext cx="3249386" cy="3249386"/>
          </a:xfrm>
          <a:prstGeom prst="rect">
            <a:avLst/>
          </a:prstGeom>
        </p:spPr>
      </p:pic>
      <p:sp>
        <p:nvSpPr>
          <p:cNvPr id="7" name="TextBox 6">
            <a:extLst>
              <a:ext uri="{FF2B5EF4-FFF2-40B4-BE49-F238E27FC236}">
                <a16:creationId xmlns:a16="http://schemas.microsoft.com/office/drawing/2014/main" id="{3623266F-B9E3-8B49-8BA9-A5DEAD7B9AA8}"/>
              </a:ext>
            </a:extLst>
          </p:cNvPr>
          <p:cNvSpPr txBox="1"/>
          <p:nvPr/>
        </p:nvSpPr>
        <p:spPr>
          <a:xfrm>
            <a:off x="620486" y="4256314"/>
            <a:ext cx="8108245" cy="369332"/>
          </a:xfrm>
          <a:prstGeom prst="rect">
            <a:avLst/>
          </a:prstGeom>
          <a:noFill/>
        </p:spPr>
        <p:txBody>
          <a:bodyPr wrap="none" rtlCol="0">
            <a:spAutoFit/>
          </a:bodyPr>
          <a:lstStyle/>
          <a:p>
            <a:r>
              <a:rPr lang="en-US" dirty="0"/>
              <a:t>Professor teaching Responsible and Safe AI course at IIIT Hyderabad for 70+ students</a:t>
            </a:r>
          </a:p>
        </p:txBody>
      </p:sp>
      <p:pic>
        <p:nvPicPr>
          <p:cNvPr id="9" name="Picture 8" descr="A person standing in front of a group of people in a classroom&#10;&#10;Description automatically generated">
            <a:extLst>
              <a:ext uri="{FF2B5EF4-FFF2-40B4-BE49-F238E27FC236}">
                <a16:creationId xmlns:a16="http://schemas.microsoft.com/office/drawing/2014/main" id="{4E12FCD0-ACCE-0C42-B5C5-FAA9A0018B91}"/>
              </a:ext>
            </a:extLst>
          </p:cNvPr>
          <p:cNvPicPr>
            <a:picLocks noChangeAspect="1"/>
          </p:cNvPicPr>
          <p:nvPr/>
        </p:nvPicPr>
        <p:blipFill rotWithShape="1">
          <a:blip r:embed="rId4"/>
          <a:srcRect t="19894" b="20001"/>
          <a:stretch/>
        </p:blipFill>
        <p:spPr>
          <a:xfrm>
            <a:off x="3655358" y="276564"/>
            <a:ext cx="2939143" cy="3091544"/>
          </a:xfrm>
          <a:prstGeom prst="rect">
            <a:avLst/>
          </a:prstGeom>
          <a:ln>
            <a:solidFill>
              <a:schemeClr val="tx1"/>
            </a:solidFill>
          </a:ln>
        </p:spPr>
      </p:pic>
    </p:spTree>
    <p:extLst>
      <p:ext uri="{BB962C8B-B14F-4D97-AF65-F5344CB8AC3E}">
        <p14:creationId xmlns:p14="http://schemas.microsoft.com/office/powerpoint/2010/main" val="481950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29</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Video generation 2019</a:t>
            </a:r>
          </a:p>
        </p:txBody>
      </p:sp>
      <p:pic>
        <p:nvPicPr>
          <p:cNvPr id="3" name="Picture 2">
            <a:extLst>
              <a:ext uri="{FF2B5EF4-FFF2-40B4-BE49-F238E27FC236}">
                <a16:creationId xmlns:a16="http://schemas.microsoft.com/office/drawing/2014/main" id="{F058D804-672D-6F43-9BE8-82D918FE54B7}"/>
              </a:ext>
            </a:extLst>
          </p:cNvPr>
          <p:cNvPicPr>
            <a:picLocks noChangeAspect="1"/>
          </p:cNvPicPr>
          <p:nvPr/>
        </p:nvPicPr>
        <p:blipFill>
          <a:blip r:embed="rId2"/>
          <a:stretch>
            <a:fillRect/>
          </a:stretch>
        </p:blipFill>
        <p:spPr>
          <a:xfrm>
            <a:off x="1154603" y="104436"/>
            <a:ext cx="5912181" cy="4936671"/>
          </a:xfrm>
          <a:prstGeom prst="rect">
            <a:avLst/>
          </a:prstGeom>
        </p:spPr>
      </p:pic>
      <p:sp>
        <p:nvSpPr>
          <p:cNvPr id="7" name="TextBox 6">
            <a:extLst>
              <a:ext uri="{FF2B5EF4-FFF2-40B4-BE49-F238E27FC236}">
                <a16:creationId xmlns:a16="http://schemas.microsoft.com/office/drawing/2014/main" id="{1EB0568F-55DD-C443-B365-19613208F58B}"/>
              </a:ext>
            </a:extLst>
          </p:cNvPr>
          <p:cNvSpPr txBox="1"/>
          <p:nvPr/>
        </p:nvSpPr>
        <p:spPr>
          <a:xfrm>
            <a:off x="7138258" y="3336926"/>
            <a:ext cx="2005742" cy="276999"/>
          </a:xfrm>
          <a:prstGeom prst="rect">
            <a:avLst/>
          </a:prstGeom>
          <a:noFill/>
        </p:spPr>
        <p:txBody>
          <a:bodyPr wrap="none" rtlCol="0">
            <a:spAutoFit/>
          </a:bodyPr>
          <a:lstStyle/>
          <a:p>
            <a:r>
              <a:rPr lang="en-US" sz="1200" dirty="0"/>
              <a:t>DeepMind’s DVD-GAN model</a:t>
            </a:r>
          </a:p>
        </p:txBody>
      </p:sp>
    </p:spTree>
    <p:extLst>
      <p:ext uri="{BB962C8B-B14F-4D97-AF65-F5344CB8AC3E}">
        <p14:creationId xmlns:p14="http://schemas.microsoft.com/office/powerpoint/2010/main" val="148734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161D-F045-B846-9B13-72672DB1E9A9}"/>
              </a:ext>
            </a:extLst>
          </p:cNvPr>
          <p:cNvSpPr>
            <a:spLocks noGrp="1"/>
          </p:cNvSpPr>
          <p:nvPr>
            <p:ph type="title"/>
          </p:nvPr>
        </p:nvSpPr>
        <p:spPr/>
        <p:txBody>
          <a:bodyPr/>
          <a:lstStyle/>
          <a:p>
            <a:r>
              <a:rPr lang="en-US" dirty="0"/>
              <a:t>Improvement in AI capabilities </a:t>
            </a:r>
          </a:p>
        </p:txBody>
      </p:sp>
      <p:sp>
        <p:nvSpPr>
          <p:cNvPr id="4" name="Slide Number Placeholder 3">
            <a:extLst>
              <a:ext uri="{FF2B5EF4-FFF2-40B4-BE49-F238E27FC236}">
                <a16:creationId xmlns:a16="http://schemas.microsoft.com/office/drawing/2014/main" id="{0BC02C93-342A-4A4B-9961-66C15AAFD432}"/>
              </a:ext>
            </a:extLst>
          </p:cNvPr>
          <p:cNvSpPr>
            <a:spLocks noGrp="1"/>
          </p:cNvSpPr>
          <p:nvPr>
            <p:ph type="sldNum" sz="quarter" idx="12"/>
          </p:nvPr>
        </p:nvSpPr>
        <p:spPr/>
        <p:txBody>
          <a:bodyPr/>
          <a:lstStyle/>
          <a:p>
            <a:fld id="{3C019224-340E-4140-A4D7-BC85D10498F4}" type="slidenum">
              <a:rPr lang="en-US" smtClean="0"/>
              <a:pPr/>
              <a:t>3</a:t>
            </a:fld>
            <a:endParaRPr lang="en-US"/>
          </a:p>
        </p:txBody>
      </p:sp>
      <p:pic>
        <p:nvPicPr>
          <p:cNvPr id="6" name="Picture 5" descr="A screenshot of a chat&#10;&#10;Description automatically generated">
            <a:extLst>
              <a:ext uri="{FF2B5EF4-FFF2-40B4-BE49-F238E27FC236}">
                <a16:creationId xmlns:a16="http://schemas.microsoft.com/office/drawing/2014/main" id="{A3AC8378-7B90-CB40-949F-AE6560C5ED31}"/>
              </a:ext>
            </a:extLst>
          </p:cNvPr>
          <p:cNvPicPr>
            <a:picLocks noChangeAspect="1"/>
          </p:cNvPicPr>
          <p:nvPr/>
        </p:nvPicPr>
        <p:blipFill>
          <a:blip r:embed="rId2"/>
          <a:stretch>
            <a:fillRect/>
          </a:stretch>
        </p:blipFill>
        <p:spPr>
          <a:xfrm>
            <a:off x="628650" y="1158649"/>
            <a:ext cx="4525955" cy="3608614"/>
          </a:xfrm>
          <a:prstGeom prst="rect">
            <a:avLst/>
          </a:prstGeom>
        </p:spPr>
      </p:pic>
    </p:spTree>
    <p:extLst>
      <p:ext uri="{BB962C8B-B14F-4D97-AF65-F5344CB8AC3E}">
        <p14:creationId xmlns:p14="http://schemas.microsoft.com/office/powerpoint/2010/main" val="28188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30</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Video generation April 2022</a:t>
            </a:r>
          </a:p>
        </p:txBody>
      </p:sp>
      <p:pic>
        <p:nvPicPr>
          <p:cNvPr id="5" name="Picture 4">
            <a:extLst>
              <a:ext uri="{FF2B5EF4-FFF2-40B4-BE49-F238E27FC236}">
                <a16:creationId xmlns:a16="http://schemas.microsoft.com/office/drawing/2014/main" id="{A2321CBD-B329-3540-9FDC-EF499161EA75}"/>
              </a:ext>
            </a:extLst>
          </p:cNvPr>
          <p:cNvPicPr>
            <a:picLocks noChangeAspect="1"/>
          </p:cNvPicPr>
          <p:nvPr/>
        </p:nvPicPr>
        <p:blipFill>
          <a:blip r:embed="rId2"/>
          <a:stretch>
            <a:fillRect/>
          </a:stretch>
        </p:blipFill>
        <p:spPr>
          <a:xfrm>
            <a:off x="1648486" y="235064"/>
            <a:ext cx="5483757" cy="4806043"/>
          </a:xfrm>
          <a:prstGeom prst="rect">
            <a:avLst/>
          </a:prstGeom>
        </p:spPr>
      </p:pic>
    </p:spTree>
    <p:extLst>
      <p:ext uri="{BB962C8B-B14F-4D97-AF65-F5344CB8AC3E}">
        <p14:creationId xmlns:p14="http://schemas.microsoft.com/office/powerpoint/2010/main" val="1521865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31</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Video generation Oct 2022</a:t>
            </a:r>
          </a:p>
        </p:txBody>
      </p:sp>
      <p:pic>
        <p:nvPicPr>
          <p:cNvPr id="8" name="51" descr="51">
            <a:hlinkClick r:id="" action="ppaction://media"/>
            <a:extLst>
              <a:ext uri="{FF2B5EF4-FFF2-40B4-BE49-F238E27FC236}">
                <a16:creationId xmlns:a16="http://schemas.microsoft.com/office/drawing/2014/main" id="{37E99DC5-45F0-9C48-B64C-8022BCE5D7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2476" y="275317"/>
            <a:ext cx="2824995" cy="1694997"/>
          </a:xfrm>
          <a:prstGeom prst="rect">
            <a:avLst/>
          </a:prstGeom>
        </p:spPr>
      </p:pic>
      <p:sp>
        <p:nvSpPr>
          <p:cNvPr id="9" name="TextBox 8">
            <a:extLst>
              <a:ext uri="{FF2B5EF4-FFF2-40B4-BE49-F238E27FC236}">
                <a16:creationId xmlns:a16="http://schemas.microsoft.com/office/drawing/2014/main" id="{35CF91F6-9ABC-9C44-89B5-C9A80BD382D2}"/>
              </a:ext>
            </a:extLst>
          </p:cNvPr>
          <p:cNvSpPr txBox="1"/>
          <p:nvPr/>
        </p:nvSpPr>
        <p:spPr>
          <a:xfrm>
            <a:off x="32128" y="2270454"/>
            <a:ext cx="3243645" cy="338554"/>
          </a:xfrm>
          <a:prstGeom prst="rect">
            <a:avLst/>
          </a:prstGeom>
          <a:noFill/>
        </p:spPr>
        <p:txBody>
          <a:bodyPr wrap="none" rtlCol="0">
            <a:spAutoFit/>
          </a:bodyPr>
          <a:lstStyle/>
          <a:p>
            <a:r>
              <a:rPr lang="en-US" sz="1600" dirty="0"/>
              <a:t>Tiny plant sprout coming out of land </a:t>
            </a:r>
          </a:p>
        </p:txBody>
      </p:sp>
      <p:pic>
        <p:nvPicPr>
          <p:cNvPr id="10" name="25" descr="25">
            <a:hlinkClick r:id="" action="ppaction://media"/>
            <a:extLst>
              <a:ext uri="{FF2B5EF4-FFF2-40B4-BE49-F238E27FC236}">
                <a16:creationId xmlns:a16="http://schemas.microsoft.com/office/drawing/2014/main" id="{DFFC66A3-217A-F641-9E86-C0E18C01F44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074094" y="275317"/>
            <a:ext cx="2824997" cy="1694998"/>
          </a:xfrm>
          <a:prstGeom prst="rect">
            <a:avLst/>
          </a:prstGeom>
        </p:spPr>
      </p:pic>
      <p:sp>
        <p:nvSpPr>
          <p:cNvPr id="11" name="TextBox 10">
            <a:extLst>
              <a:ext uri="{FF2B5EF4-FFF2-40B4-BE49-F238E27FC236}">
                <a16:creationId xmlns:a16="http://schemas.microsoft.com/office/drawing/2014/main" id="{2E1ECE9E-CC21-5543-95B7-399A69559F2D}"/>
              </a:ext>
            </a:extLst>
          </p:cNvPr>
          <p:cNvSpPr txBox="1"/>
          <p:nvPr/>
        </p:nvSpPr>
        <p:spPr>
          <a:xfrm>
            <a:off x="3809471" y="2267184"/>
            <a:ext cx="3168560" cy="338554"/>
          </a:xfrm>
          <a:prstGeom prst="rect">
            <a:avLst/>
          </a:prstGeom>
          <a:noFill/>
        </p:spPr>
        <p:txBody>
          <a:bodyPr wrap="none" rtlCol="0">
            <a:spAutoFit/>
          </a:bodyPr>
          <a:lstStyle/>
          <a:p>
            <a:r>
              <a:rPr lang="en-US" sz="1600" dirty="0"/>
              <a:t>Teddy bear running in New York city</a:t>
            </a:r>
          </a:p>
        </p:txBody>
      </p:sp>
    </p:spTree>
    <p:extLst>
      <p:ext uri="{BB962C8B-B14F-4D97-AF65-F5344CB8AC3E}">
        <p14:creationId xmlns:p14="http://schemas.microsoft.com/office/powerpoint/2010/main" val="169694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32</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155495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Video Games    2013</a:t>
            </a:r>
          </a:p>
          <a:p>
            <a:r>
              <a:rPr lang="en-US" sz="1600" dirty="0"/>
              <a:t>Pong and Breakout </a:t>
            </a:r>
          </a:p>
          <a:p>
            <a:endParaRPr lang="en-US" sz="1600" dirty="0"/>
          </a:p>
        </p:txBody>
      </p:sp>
      <p:pic>
        <p:nvPicPr>
          <p:cNvPr id="3" name="Picture 2" descr="A screenshot of a video game&#10;&#10;Description automatically generated">
            <a:extLst>
              <a:ext uri="{FF2B5EF4-FFF2-40B4-BE49-F238E27FC236}">
                <a16:creationId xmlns:a16="http://schemas.microsoft.com/office/drawing/2014/main" id="{75D1BD03-0514-6A46-BD70-7F8304639A37}"/>
              </a:ext>
            </a:extLst>
          </p:cNvPr>
          <p:cNvPicPr>
            <a:picLocks noChangeAspect="1"/>
          </p:cNvPicPr>
          <p:nvPr/>
        </p:nvPicPr>
        <p:blipFill>
          <a:blip r:embed="rId2"/>
          <a:stretch>
            <a:fillRect/>
          </a:stretch>
        </p:blipFill>
        <p:spPr>
          <a:xfrm>
            <a:off x="364671" y="643500"/>
            <a:ext cx="8414657" cy="1099915"/>
          </a:xfrm>
          <a:prstGeom prst="rect">
            <a:avLst/>
          </a:prstGeom>
        </p:spPr>
      </p:pic>
    </p:spTree>
    <p:extLst>
      <p:ext uri="{BB962C8B-B14F-4D97-AF65-F5344CB8AC3E}">
        <p14:creationId xmlns:p14="http://schemas.microsoft.com/office/powerpoint/2010/main" val="3915933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33</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155495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Video Games    2018</a:t>
            </a:r>
          </a:p>
          <a:p>
            <a:r>
              <a:rPr lang="en-US" sz="1600" dirty="0" err="1"/>
              <a:t>Starcraft</a:t>
            </a:r>
            <a:r>
              <a:rPr lang="en-US" sz="1600" dirty="0"/>
              <a:t>, Dota2 </a:t>
            </a:r>
          </a:p>
          <a:p>
            <a:endParaRPr lang="en-US" sz="1600" dirty="0"/>
          </a:p>
        </p:txBody>
      </p:sp>
      <p:pic>
        <p:nvPicPr>
          <p:cNvPr id="5" name="Picture 4" descr="A video game screen shot&#10;&#10;Description automatically generated">
            <a:extLst>
              <a:ext uri="{FF2B5EF4-FFF2-40B4-BE49-F238E27FC236}">
                <a16:creationId xmlns:a16="http://schemas.microsoft.com/office/drawing/2014/main" id="{37BDD704-A092-0C46-AF57-84A0416CEAFC}"/>
              </a:ext>
            </a:extLst>
          </p:cNvPr>
          <p:cNvPicPr>
            <a:picLocks noChangeAspect="1"/>
          </p:cNvPicPr>
          <p:nvPr/>
        </p:nvPicPr>
        <p:blipFill>
          <a:blip r:embed="rId2"/>
          <a:stretch>
            <a:fillRect/>
          </a:stretch>
        </p:blipFill>
        <p:spPr>
          <a:xfrm>
            <a:off x="142473" y="119742"/>
            <a:ext cx="4322269" cy="2427386"/>
          </a:xfrm>
          <a:prstGeom prst="rect">
            <a:avLst/>
          </a:prstGeom>
        </p:spPr>
      </p:pic>
      <p:pic>
        <p:nvPicPr>
          <p:cNvPr id="8" name="Picture 7" descr="A screenshot of a video game&#10;&#10;Description automatically generated">
            <a:extLst>
              <a:ext uri="{FF2B5EF4-FFF2-40B4-BE49-F238E27FC236}">
                <a16:creationId xmlns:a16="http://schemas.microsoft.com/office/drawing/2014/main" id="{4CE6A0E3-BF04-7147-B3D5-502C22A75402}"/>
              </a:ext>
            </a:extLst>
          </p:cNvPr>
          <p:cNvPicPr>
            <a:picLocks noChangeAspect="1"/>
          </p:cNvPicPr>
          <p:nvPr/>
        </p:nvPicPr>
        <p:blipFill>
          <a:blip r:embed="rId3"/>
          <a:stretch>
            <a:fillRect/>
          </a:stretch>
        </p:blipFill>
        <p:spPr>
          <a:xfrm>
            <a:off x="3210646" y="2634600"/>
            <a:ext cx="4079642" cy="2427387"/>
          </a:xfrm>
          <a:prstGeom prst="rect">
            <a:avLst/>
          </a:prstGeom>
        </p:spPr>
      </p:pic>
    </p:spTree>
    <p:extLst>
      <p:ext uri="{BB962C8B-B14F-4D97-AF65-F5344CB8AC3E}">
        <p14:creationId xmlns:p14="http://schemas.microsoft.com/office/powerpoint/2010/main" val="1658854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34</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Strategy games    2016 / 17 </a:t>
            </a:r>
          </a:p>
          <a:p>
            <a:r>
              <a:rPr lang="en-US" sz="1600" dirty="0"/>
              <a:t>AlphaGo</a:t>
            </a:r>
          </a:p>
        </p:txBody>
      </p:sp>
      <p:pic>
        <p:nvPicPr>
          <p:cNvPr id="5" name="Picture 4" descr="A game board with black and white round pieces&#10;&#10;Description automatically generated">
            <a:extLst>
              <a:ext uri="{FF2B5EF4-FFF2-40B4-BE49-F238E27FC236}">
                <a16:creationId xmlns:a16="http://schemas.microsoft.com/office/drawing/2014/main" id="{69DEA746-3046-1D4E-A7B7-0CCD665AAE1F}"/>
              </a:ext>
            </a:extLst>
          </p:cNvPr>
          <p:cNvPicPr>
            <a:picLocks noChangeAspect="1"/>
          </p:cNvPicPr>
          <p:nvPr/>
        </p:nvPicPr>
        <p:blipFill>
          <a:blip r:embed="rId2"/>
          <a:stretch>
            <a:fillRect/>
          </a:stretch>
        </p:blipFill>
        <p:spPr>
          <a:xfrm>
            <a:off x="348343" y="413658"/>
            <a:ext cx="7228114" cy="4065814"/>
          </a:xfrm>
          <a:prstGeom prst="rect">
            <a:avLst/>
          </a:prstGeom>
        </p:spPr>
      </p:pic>
    </p:spTree>
    <p:extLst>
      <p:ext uri="{BB962C8B-B14F-4D97-AF65-F5344CB8AC3E}">
        <p14:creationId xmlns:p14="http://schemas.microsoft.com/office/powerpoint/2010/main" val="1083363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35</a:t>
            </a:fld>
            <a:endParaRPr lang="en-US"/>
          </a:p>
        </p:txBody>
      </p:sp>
      <p:sp>
        <p:nvSpPr>
          <p:cNvPr id="6" name="Title 1">
            <a:extLst>
              <a:ext uri="{FF2B5EF4-FFF2-40B4-BE49-F238E27FC236}">
                <a16:creationId xmlns:a16="http://schemas.microsoft.com/office/drawing/2014/main" id="{23E36B12-4D1B-214B-A233-7A8396BB8BDD}"/>
              </a:ext>
            </a:extLst>
          </p:cNvPr>
          <p:cNvSpPr txBox="1">
            <a:spLocks/>
          </p:cNvSpPr>
          <p:nvPr/>
        </p:nvSpPr>
        <p:spPr>
          <a:xfrm>
            <a:off x="7924801" y="1743415"/>
            <a:ext cx="1076726"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dirty="0"/>
              <a:t>Strategy games    2022 Diplomacy </a:t>
            </a:r>
          </a:p>
        </p:txBody>
      </p:sp>
      <p:pic>
        <p:nvPicPr>
          <p:cNvPr id="5" name="Picture 4" descr="A map of europe with different colored spots&#10;&#10;Description automatically generated">
            <a:extLst>
              <a:ext uri="{FF2B5EF4-FFF2-40B4-BE49-F238E27FC236}">
                <a16:creationId xmlns:a16="http://schemas.microsoft.com/office/drawing/2014/main" id="{33F7AEF6-D697-7B47-B569-03B37892741D}"/>
              </a:ext>
            </a:extLst>
          </p:cNvPr>
          <p:cNvPicPr>
            <a:picLocks noChangeAspect="1"/>
          </p:cNvPicPr>
          <p:nvPr/>
        </p:nvPicPr>
        <p:blipFill>
          <a:blip r:embed="rId3"/>
          <a:stretch>
            <a:fillRect/>
          </a:stretch>
        </p:blipFill>
        <p:spPr>
          <a:xfrm>
            <a:off x="142473" y="143215"/>
            <a:ext cx="5108494" cy="2839471"/>
          </a:xfrm>
          <a:prstGeom prst="rect">
            <a:avLst/>
          </a:prstGeom>
          <a:ln>
            <a:solidFill>
              <a:schemeClr val="tx1"/>
            </a:solidFill>
          </a:ln>
        </p:spPr>
      </p:pic>
      <p:pic>
        <p:nvPicPr>
          <p:cNvPr id="8" name="Picture 7" descr="A screenshot of a game&#10;&#10;Description automatically generated">
            <a:extLst>
              <a:ext uri="{FF2B5EF4-FFF2-40B4-BE49-F238E27FC236}">
                <a16:creationId xmlns:a16="http://schemas.microsoft.com/office/drawing/2014/main" id="{F43DCD69-5369-4C43-9A79-DFBC967A17BA}"/>
              </a:ext>
            </a:extLst>
          </p:cNvPr>
          <p:cNvPicPr>
            <a:picLocks noChangeAspect="1"/>
          </p:cNvPicPr>
          <p:nvPr/>
        </p:nvPicPr>
        <p:blipFill>
          <a:blip r:embed="rId4"/>
          <a:stretch>
            <a:fillRect/>
          </a:stretch>
        </p:blipFill>
        <p:spPr>
          <a:xfrm>
            <a:off x="5374701" y="-9185"/>
            <a:ext cx="2550100" cy="4896871"/>
          </a:xfrm>
          <a:prstGeom prst="rect">
            <a:avLst/>
          </a:prstGeom>
        </p:spPr>
      </p:pic>
      <p:sp>
        <p:nvSpPr>
          <p:cNvPr id="9" name="TextBox 8">
            <a:extLst>
              <a:ext uri="{FF2B5EF4-FFF2-40B4-BE49-F238E27FC236}">
                <a16:creationId xmlns:a16="http://schemas.microsoft.com/office/drawing/2014/main" id="{8E1C8DA5-8F72-5042-8F5A-8DBC89DD26E8}"/>
              </a:ext>
            </a:extLst>
          </p:cNvPr>
          <p:cNvSpPr txBox="1"/>
          <p:nvPr/>
        </p:nvSpPr>
        <p:spPr>
          <a:xfrm>
            <a:off x="142473" y="4681981"/>
            <a:ext cx="3021981" cy="261610"/>
          </a:xfrm>
          <a:prstGeom prst="rect">
            <a:avLst/>
          </a:prstGeom>
          <a:noFill/>
        </p:spPr>
        <p:txBody>
          <a:bodyPr wrap="none" rtlCol="0">
            <a:spAutoFit/>
          </a:bodyPr>
          <a:lstStyle/>
          <a:p>
            <a:r>
              <a:rPr lang="en-US" sz="1100" dirty="0">
                <a:hlinkClick r:id="rId5"/>
              </a:rPr>
              <a:t>https://en.wikipedia.org/wiki/Diplomacy_(game)</a:t>
            </a:r>
            <a:r>
              <a:rPr lang="en-US" sz="1100" dirty="0"/>
              <a:t> </a:t>
            </a:r>
          </a:p>
        </p:txBody>
      </p:sp>
      <p:sp>
        <p:nvSpPr>
          <p:cNvPr id="10" name="TextBox 9">
            <a:extLst>
              <a:ext uri="{FF2B5EF4-FFF2-40B4-BE49-F238E27FC236}">
                <a16:creationId xmlns:a16="http://schemas.microsoft.com/office/drawing/2014/main" id="{CF789060-1C74-6C44-8241-7F2146E61CE1}"/>
              </a:ext>
            </a:extLst>
          </p:cNvPr>
          <p:cNvSpPr txBox="1"/>
          <p:nvPr/>
        </p:nvSpPr>
        <p:spPr>
          <a:xfrm>
            <a:off x="142473" y="3570515"/>
            <a:ext cx="5286640" cy="369332"/>
          </a:xfrm>
          <a:prstGeom prst="rect">
            <a:avLst/>
          </a:prstGeom>
          <a:noFill/>
        </p:spPr>
        <p:txBody>
          <a:bodyPr wrap="none" rtlCol="0">
            <a:spAutoFit/>
          </a:bodyPr>
          <a:lstStyle/>
          <a:p>
            <a:r>
              <a:rPr lang="en-US" dirty="0"/>
              <a:t>Hidden alliances, negotiations, deceiving other players</a:t>
            </a:r>
          </a:p>
        </p:txBody>
      </p:sp>
    </p:spTree>
    <p:extLst>
      <p:ext uri="{BB962C8B-B14F-4D97-AF65-F5344CB8AC3E}">
        <p14:creationId xmlns:p14="http://schemas.microsoft.com/office/powerpoint/2010/main" val="1246085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F429-47D7-1C4B-B0FC-6F803369C6F3}"/>
              </a:ext>
            </a:extLst>
          </p:cNvPr>
          <p:cNvSpPr>
            <a:spLocks noGrp="1"/>
          </p:cNvSpPr>
          <p:nvPr>
            <p:ph type="title"/>
          </p:nvPr>
        </p:nvSpPr>
        <p:spPr/>
        <p:txBody>
          <a:bodyPr/>
          <a:lstStyle/>
          <a:p>
            <a:r>
              <a:rPr lang="en-US" dirty="0"/>
              <a:t>Language based tasks </a:t>
            </a:r>
          </a:p>
        </p:txBody>
      </p:sp>
      <p:sp>
        <p:nvSpPr>
          <p:cNvPr id="3" name="Content Placeholder 2">
            <a:extLst>
              <a:ext uri="{FF2B5EF4-FFF2-40B4-BE49-F238E27FC236}">
                <a16:creationId xmlns:a16="http://schemas.microsoft.com/office/drawing/2014/main" id="{5CD4F668-E1BB-9E41-A293-1223316BD04A}"/>
              </a:ext>
            </a:extLst>
          </p:cNvPr>
          <p:cNvSpPr>
            <a:spLocks noGrp="1"/>
          </p:cNvSpPr>
          <p:nvPr>
            <p:ph idx="1"/>
          </p:nvPr>
        </p:nvSpPr>
        <p:spPr/>
        <p:txBody>
          <a:bodyPr/>
          <a:lstStyle/>
          <a:p>
            <a:pPr marL="0" indent="0">
              <a:buNone/>
            </a:pPr>
            <a:r>
              <a:rPr lang="en-US" dirty="0"/>
              <a:t>Text generation </a:t>
            </a:r>
          </a:p>
          <a:p>
            <a:pPr marL="0" indent="0">
              <a:buNone/>
            </a:pPr>
            <a:r>
              <a:rPr lang="en-US" dirty="0"/>
              <a:t>Common-sense Q&amp;A </a:t>
            </a:r>
          </a:p>
          <a:p>
            <a:pPr marL="0" indent="0">
              <a:buNone/>
            </a:pPr>
            <a:r>
              <a:rPr lang="en-US" dirty="0"/>
              <a:t>Planning &amp; strategic thinking </a:t>
            </a:r>
          </a:p>
          <a:p>
            <a:pPr marL="0" indent="0">
              <a:buNone/>
            </a:pPr>
            <a:endParaRPr lang="en-US" dirty="0"/>
          </a:p>
        </p:txBody>
      </p:sp>
      <p:sp>
        <p:nvSpPr>
          <p:cNvPr id="4" name="Slide Number Placeholder 3">
            <a:extLst>
              <a:ext uri="{FF2B5EF4-FFF2-40B4-BE49-F238E27FC236}">
                <a16:creationId xmlns:a16="http://schemas.microsoft.com/office/drawing/2014/main" id="{D7D42362-C017-D145-B0BC-631C33E65502}"/>
              </a:ext>
            </a:extLst>
          </p:cNvPr>
          <p:cNvSpPr>
            <a:spLocks noGrp="1"/>
          </p:cNvSpPr>
          <p:nvPr>
            <p:ph type="sldNum" sz="quarter" idx="12"/>
          </p:nvPr>
        </p:nvSpPr>
        <p:spPr/>
        <p:txBody>
          <a:bodyPr/>
          <a:lstStyle/>
          <a:p>
            <a:fld id="{3C019224-340E-4140-A4D7-BC85D10498F4}" type="slidenum">
              <a:rPr lang="en-US" smtClean="0"/>
              <a:pPr/>
              <a:t>36</a:t>
            </a:fld>
            <a:endParaRPr lang="en-US"/>
          </a:p>
        </p:txBody>
      </p:sp>
    </p:spTree>
    <p:extLst>
      <p:ext uri="{BB962C8B-B14F-4D97-AF65-F5344CB8AC3E}">
        <p14:creationId xmlns:p14="http://schemas.microsoft.com/office/powerpoint/2010/main" val="3189180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204108" y="273844"/>
            <a:ext cx="7886700" cy="994172"/>
          </a:xfrm>
        </p:spPr>
        <p:txBody>
          <a:bodyPr>
            <a:normAutofit fontScale="90000"/>
          </a:bodyPr>
          <a:lstStyle/>
          <a:p>
            <a:r>
              <a:rPr lang="en-US" dirty="0"/>
              <a:t>Language models</a:t>
            </a:r>
            <a:br>
              <a:rPr lang="en-US" dirty="0"/>
            </a:br>
            <a:r>
              <a:rPr lang="en-US" dirty="0"/>
              <a:t>2011</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37</a:t>
            </a:fld>
            <a:endParaRPr lang="en-US"/>
          </a:p>
        </p:txBody>
      </p:sp>
      <p:pic>
        <p:nvPicPr>
          <p:cNvPr id="5" name="Picture 4" descr="A screenshot of a text&#10;&#10;Description automatically generated">
            <a:extLst>
              <a:ext uri="{FF2B5EF4-FFF2-40B4-BE49-F238E27FC236}">
                <a16:creationId xmlns:a16="http://schemas.microsoft.com/office/drawing/2014/main" id="{86BB48DA-3111-8343-B6E8-8318D370A941}"/>
              </a:ext>
            </a:extLst>
          </p:cNvPr>
          <p:cNvPicPr>
            <a:picLocks noChangeAspect="1"/>
          </p:cNvPicPr>
          <p:nvPr/>
        </p:nvPicPr>
        <p:blipFill>
          <a:blip r:embed="rId2"/>
          <a:stretch>
            <a:fillRect/>
          </a:stretch>
        </p:blipFill>
        <p:spPr>
          <a:xfrm>
            <a:off x="3331028" y="102393"/>
            <a:ext cx="5812971" cy="4965844"/>
          </a:xfrm>
          <a:prstGeom prst="rect">
            <a:avLst/>
          </a:prstGeom>
          <a:ln>
            <a:solidFill>
              <a:schemeClr val="tx1"/>
            </a:solidFill>
          </a:ln>
        </p:spPr>
      </p:pic>
    </p:spTree>
    <p:extLst>
      <p:ext uri="{BB962C8B-B14F-4D97-AF65-F5344CB8AC3E}">
        <p14:creationId xmlns:p14="http://schemas.microsoft.com/office/powerpoint/2010/main" val="2669992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204108" y="273844"/>
            <a:ext cx="7886700" cy="994172"/>
          </a:xfrm>
        </p:spPr>
        <p:txBody>
          <a:bodyPr>
            <a:normAutofit/>
          </a:bodyPr>
          <a:lstStyle/>
          <a:p>
            <a:r>
              <a:rPr lang="en-US" dirty="0"/>
              <a:t>GPT-2 2019</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38</a:t>
            </a:fld>
            <a:endParaRPr lang="en-US"/>
          </a:p>
        </p:txBody>
      </p:sp>
      <p:pic>
        <p:nvPicPr>
          <p:cNvPr id="6" name="Picture 5" descr="A screenshot of a computer&#10;&#10;Description automatically generated">
            <a:extLst>
              <a:ext uri="{FF2B5EF4-FFF2-40B4-BE49-F238E27FC236}">
                <a16:creationId xmlns:a16="http://schemas.microsoft.com/office/drawing/2014/main" id="{5B394A12-E4D7-1D42-9CE0-1D269E5E3D18}"/>
              </a:ext>
            </a:extLst>
          </p:cNvPr>
          <p:cNvPicPr>
            <a:picLocks noChangeAspect="1"/>
          </p:cNvPicPr>
          <p:nvPr/>
        </p:nvPicPr>
        <p:blipFill>
          <a:blip r:embed="rId2"/>
          <a:stretch>
            <a:fillRect/>
          </a:stretch>
        </p:blipFill>
        <p:spPr>
          <a:xfrm>
            <a:off x="903514" y="1100924"/>
            <a:ext cx="6956719" cy="3803261"/>
          </a:xfrm>
          <a:prstGeom prst="rect">
            <a:avLst/>
          </a:prstGeom>
          <a:ln>
            <a:solidFill>
              <a:schemeClr val="tx1"/>
            </a:solidFill>
          </a:ln>
        </p:spPr>
      </p:pic>
    </p:spTree>
    <p:extLst>
      <p:ext uri="{BB962C8B-B14F-4D97-AF65-F5344CB8AC3E}">
        <p14:creationId xmlns:p14="http://schemas.microsoft.com/office/powerpoint/2010/main" val="628984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p:txBody>
          <a:bodyPr>
            <a:normAutofit/>
          </a:bodyPr>
          <a:lstStyle/>
          <a:p>
            <a:r>
              <a:rPr lang="en-US" dirty="0"/>
              <a:t>GPT-3 2020</a:t>
            </a:r>
          </a:p>
        </p:txBody>
      </p:sp>
      <p:sp>
        <p:nvSpPr>
          <p:cNvPr id="7" name="Content Placeholder 6">
            <a:extLst>
              <a:ext uri="{FF2B5EF4-FFF2-40B4-BE49-F238E27FC236}">
                <a16:creationId xmlns:a16="http://schemas.microsoft.com/office/drawing/2014/main" id="{152B7B0A-43FC-B345-8CFE-DA5062F47477}"/>
              </a:ext>
            </a:extLst>
          </p:cNvPr>
          <p:cNvSpPr>
            <a:spLocks noGrp="1"/>
          </p:cNvSpPr>
          <p:nvPr>
            <p:ph idx="1"/>
          </p:nvPr>
        </p:nvSpPr>
        <p:spPr/>
        <p:txBody>
          <a:bodyPr/>
          <a:lstStyle/>
          <a:p>
            <a:pPr marL="0" indent="0">
              <a:buNone/>
            </a:pPr>
            <a:r>
              <a:rPr lang="en-US" dirty="0"/>
              <a:t>Same as GPT-2 </a:t>
            </a:r>
          </a:p>
          <a:p>
            <a:pPr marL="0" indent="0">
              <a:buNone/>
            </a:pPr>
            <a:r>
              <a:rPr lang="en-US" dirty="0"/>
              <a:t>100X parameters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39</a:t>
            </a:fld>
            <a:endParaRPr lang="en-US"/>
          </a:p>
        </p:txBody>
      </p:sp>
      <p:pic>
        <p:nvPicPr>
          <p:cNvPr id="5" name="Picture 4" descr="A screenshot of a document&#10;&#10;Description automatically generated">
            <a:extLst>
              <a:ext uri="{FF2B5EF4-FFF2-40B4-BE49-F238E27FC236}">
                <a16:creationId xmlns:a16="http://schemas.microsoft.com/office/drawing/2014/main" id="{74BC79E4-1E3B-6B4E-9F8D-51A9C961A4F5}"/>
              </a:ext>
            </a:extLst>
          </p:cNvPr>
          <p:cNvPicPr>
            <a:picLocks noChangeAspect="1"/>
          </p:cNvPicPr>
          <p:nvPr/>
        </p:nvPicPr>
        <p:blipFill>
          <a:blip r:embed="rId2"/>
          <a:stretch>
            <a:fillRect/>
          </a:stretch>
        </p:blipFill>
        <p:spPr>
          <a:xfrm>
            <a:off x="4523328" y="0"/>
            <a:ext cx="4620672" cy="5143500"/>
          </a:xfrm>
          <a:prstGeom prst="rect">
            <a:avLst/>
          </a:prstGeom>
          <a:ln>
            <a:solidFill>
              <a:schemeClr val="tx1"/>
            </a:solidFill>
          </a:ln>
        </p:spPr>
      </p:pic>
    </p:spTree>
    <p:extLst>
      <p:ext uri="{BB962C8B-B14F-4D97-AF65-F5344CB8AC3E}">
        <p14:creationId xmlns:p14="http://schemas.microsoft.com/office/powerpoint/2010/main" val="8008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161D-F045-B846-9B13-72672DB1E9A9}"/>
              </a:ext>
            </a:extLst>
          </p:cNvPr>
          <p:cNvSpPr>
            <a:spLocks noGrp="1"/>
          </p:cNvSpPr>
          <p:nvPr>
            <p:ph type="title"/>
          </p:nvPr>
        </p:nvSpPr>
        <p:spPr/>
        <p:txBody>
          <a:bodyPr/>
          <a:lstStyle/>
          <a:p>
            <a:r>
              <a:rPr lang="en-US" dirty="0"/>
              <a:t>Improvement in AI capabilities: Your list? </a:t>
            </a:r>
          </a:p>
        </p:txBody>
      </p:sp>
      <p:sp>
        <p:nvSpPr>
          <p:cNvPr id="4" name="Slide Number Placeholder 3">
            <a:extLst>
              <a:ext uri="{FF2B5EF4-FFF2-40B4-BE49-F238E27FC236}">
                <a16:creationId xmlns:a16="http://schemas.microsoft.com/office/drawing/2014/main" id="{0BC02C93-342A-4A4B-9961-66C15AAFD432}"/>
              </a:ext>
            </a:extLst>
          </p:cNvPr>
          <p:cNvSpPr>
            <a:spLocks noGrp="1"/>
          </p:cNvSpPr>
          <p:nvPr>
            <p:ph type="sldNum" sz="quarter" idx="12"/>
          </p:nvPr>
        </p:nvSpPr>
        <p:spPr/>
        <p:txBody>
          <a:bodyPr/>
          <a:lstStyle/>
          <a:p>
            <a:fld id="{3C019224-340E-4140-A4D7-BC85D10498F4}" type="slidenum">
              <a:rPr lang="en-US" smtClean="0"/>
              <a:pPr/>
              <a:t>4</a:t>
            </a:fld>
            <a:endParaRPr lang="en-US"/>
          </a:p>
        </p:txBody>
      </p:sp>
      <p:sp>
        <p:nvSpPr>
          <p:cNvPr id="5" name="Content Placeholder 2">
            <a:extLst>
              <a:ext uri="{FF2B5EF4-FFF2-40B4-BE49-F238E27FC236}">
                <a16:creationId xmlns:a16="http://schemas.microsoft.com/office/drawing/2014/main" id="{2BA09E20-C7D7-094B-BD46-34D50494BDC9}"/>
              </a:ext>
            </a:extLst>
          </p:cNvPr>
          <p:cNvSpPr>
            <a:spLocks noGrp="1"/>
          </p:cNvSpPr>
          <p:nvPr>
            <p:ph idx="1"/>
          </p:nvPr>
        </p:nvSpPr>
        <p:spPr>
          <a:xfrm>
            <a:off x="628650" y="1369219"/>
            <a:ext cx="7886700" cy="3263504"/>
          </a:xfrm>
        </p:spPr>
        <p:txBody>
          <a:bodyPr/>
          <a:lstStyle/>
          <a:p>
            <a:pPr marL="0" indent="0">
              <a:buNone/>
            </a:pPr>
            <a:r>
              <a:rPr lang="en-US" dirty="0"/>
              <a:t>Transportation</a:t>
            </a:r>
          </a:p>
          <a:p>
            <a:pPr marL="0" indent="0">
              <a:buNone/>
            </a:pPr>
            <a:r>
              <a:rPr lang="en-US" dirty="0"/>
              <a:t>Healthcare</a:t>
            </a:r>
          </a:p>
          <a:p>
            <a:pPr marL="0" indent="0">
              <a:buNone/>
            </a:pPr>
            <a:r>
              <a:rPr lang="en-US" dirty="0"/>
              <a:t>Banking</a:t>
            </a:r>
          </a:p>
          <a:p>
            <a:pPr marL="0" indent="0">
              <a:buNone/>
            </a:pPr>
            <a:r>
              <a:rPr lang="en-US" dirty="0"/>
              <a:t>Entertainment</a:t>
            </a:r>
          </a:p>
          <a:p>
            <a:pPr marL="0" indent="0">
              <a:buNone/>
            </a:pPr>
            <a:r>
              <a:rPr lang="en-US" dirty="0"/>
              <a:t>E-Commerce</a:t>
            </a:r>
          </a:p>
          <a:p>
            <a:pPr marL="0" indent="0">
              <a:buNone/>
            </a:pPr>
            <a:r>
              <a:rPr lang="en-US" dirty="0"/>
              <a:t>Education </a:t>
            </a:r>
          </a:p>
          <a:p>
            <a:pPr marL="0" indent="0">
              <a:buNone/>
            </a:pPr>
            <a:endParaRPr lang="en-US" dirty="0"/>
          </a:p>
        </p:txBody>
      </p:sp>
    </p:spTree>
    <p:extLst>
      <p:ext uri="{BB962C8B-B14F-4D97-AF65-F5344CB8AC3E}">
        <p14:creationId xmlns:p14="http://schemas.microsoft.com/office/powerpoint/2010/main" val="2080907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240507"/>
            <a:ext cx="7886700" cy="994172"/>
          </a:xfrm>
        </p:spPr>
        <p:txBody>
          <a:bodyPr>
            <a:normAutofit/>
          </a:bodyPr>
          <a:lstStyle/>
          <a:p>
            <a:r>
              <a:rPr lang="en-US" dirty="0" err="1"/>
              <a:t>ChatGPT</a:t>
            </a:r>
            <a:r>
              <a:rPr lang="en-US" dirty="0"/>
              <a:t> 2022</a:t>
            </a:r>
          </a:p>
        </p:txBody>
      </p:sp>
      <p:sp>
        <p:nvSpPr>
          <p:cNvPr id="7" name="Content Placeholder 6">
            <a:extLst>
              <a:ext uri="{FF2B5EF4-FFF2-40B4-BE49-F238E27FC236}">
                <a16:creationId xmlns:a16="http://schemas.microsoft.com/office/drawing/2014/main" id="{152B7B0A-43FC-B345-8CFE-DA5062F47477}"/>
              </a:ext>
            </a:extLst>
          </p:cNvPr>
          <p:cNvSpPr>
            <a:spLocks noGrp="1"/>
          </p:cNvSpPr>
          <p:nvPr>
            <p:ph idx="1"/>
          </p:nvPr>
        </p:nvSpPr>
        <p:spPr>
          <a:xfrm>
            <a:off x="0" y="1369219"/>
            <a:ext cx="2797629" cy="3263504"/>
          </a:xfrm>
        </p:spPr>
        <p:txBody>
          <a:bodyPr/>
          <a:lstStyle/>
          <a:p>
            <a:pPr marL="0" indent="0">
              <a:buNone/>
            </a:pPr>
            <a:r>
              <a:rPr lang="en-US" dirty="0"/>
              <a:t>Significant changes form GPT-3</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40</a:t>
            </a:fld>
            <a:endParaRPr lang="en-US"/>
          </a:p>
        </p:txBody>
      </p:sp>
      <p:pic>
        <p:nvPicPr>
          <p:cNvPr id="6" name="Picture 5" descr="A screenshot of a phone&#10;&#10;Description automatically generated">
            <a:extLst>
              <a:ext uri="{FF2B5EF4-FFF2-40B4-BE49-F238E27FC236}">
                <a16:creationId xmlns:a16="http://schemas.microsoft.com/office/drawing/2014/main" id="{3120673B-E5F6-8B46-AE86-0B7B7B659D72}"/>
              </a:ext>
            </a:extLst>
          </p:cNvPr>
          <p:cNvPicPr>
            <a:picLocks noChangeAspect="1"/>
          </p:cNvPicPr>
          <p:nvPr/>
        </p:nvPicPr>
        <p:blipFill>
          <a:blip r:embed="rId2"/>
          <a:stretch>
            <a:fillRect/>
          </a:stretch>
        </p:blipFill>
        <p:spPr>
          <a:xfrm>
            <a:off x="3057018" y="0"/>
            <a:ext cx="6086982" cy="5143500"/>
          </a:xfrm>
          <a:prstGeom prst="rect">
            <a:avLst/>
          </a:prstGeom>
          <a:ln>
            <a:solidFill>
              <a:schemeClr val="tx1"/>
            </a:solidFill>
          </a:ln>
        </p:spPr>
      </p:pic>
    </p:spTree>
    <p:extLst>
      <p:ext uri="{BB962C8B-B14F-4D97-AF65-F5344CB8AC3E}">
        <p14:creationId xmlns:p14="http://schemas.microsoft.com/office/powerpoint/2010/main" val="646248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240507"/>
            <a:ext cx="7886700" cy="994172"/>
          </a:xfrm>
        </p:spPr>
        <p:txBody>
          <a:bodyPr>
            <a:normAutofit/>
          </a:bodyPr>
          <a:lstStyle/>
          <a:p>
            <a:r>
              <a:rPr lang="en-US" dirty="0"/>
              <a:t>Common sense Q&amp;A </a:t>
            </a:r>
          </a:p>
        </p:txBody>
      </p:sp>
      <p:sp>
        <p:nvSpPr>
          <p:cNvPr id="7" name="Content Placeholder 6">
            <a:extLst>
              <a:ext uri="{FF2B5EF4-FFF2-40B4-BE49-F238E27FC236}">
                <a16:creationId xmlns:a16="http://schemas.microsoft.com/office/drawing/2014/main" id="{152B7B0A-43FC-B345-8CFE-DA5062F47477}"/>
              </a:ext>
            </a:extLst>
          </p:cNvPr>
          <p:cNvSpPr>
            <a:spLocks noGrp="1"/>
          </p:cNvSpPr>
          <p:nvPr>
            <p:ph idx="1"/>
          </p:nvPr>
        </p:nvSpPr>
        <p:spPr>
          <a:xfrm>
            <a:off x="0" y="1369219"/>
            <a:ext cx="2797629" cy="3263504"/>
          </a:xfrm>
        </p:spPr>
        <p:txBody>
          <a:bodyPr/>
          <a:lstStyle/>
          <a:p>
            <a:pPr marL="0" indent="0">
              <a:buNone/>
            </a:pPr>
            <a:r>
              <a:rPr lang="en-US" dirty="0"/>
              <a:t>Google’s 2022 </a:t>
            </a:r>
          </a:p>
          <a:p>
            <a:pPr marL="0" indent="0">
              <a:buNone/>
            </a:pPr>
            <a:r>
              <a:rPr lang="en-US" dirty="0" err="1"/>
              <a:t>PaLM</a:t>
            </a:r>
            <a:r>
              <a:rPr lang="en-US" dirty="0"/>
              <a:t> model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41</a:t>
            </a:fld>
            <a:endParaRPr lang="en-US"/>
          </a:p>
        </p:txBody>
      </p:sp>
    </p:spTree>
    <p:extLst>
      <p:ext uri="{BB962C8B-B14F-4D97-AF65-F5344CB8AC3E}">
        <p14:creationId xmlns:p14="http://schemas.microsoft.com/office/powerpoint/2010/main" val="336880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B84BD-33A2-B548-9477-C935960DB66C}"/>
              </a:ext>
            </a:extLst>
          </p:cNvPr>
          <p:cNvSpPr>
            <a:spLocks noGrp="1"/>
          </p:cNvSpPr>
          <p:nvPr>
            <p:ph type="sldNum" sz="quarter" idx="12"/>
          </p:nvPr>
        </p:nvSpPr>
        <p:spPr/>
        <p:txBody>
          <a:bodyPr/>
          <a:lstStyle/>
          <a:p>
            <a:fld id="{3C019224-340E-4140-A4D7-BC85D10498F4}" type="slidenum">
              <a:rPr lang="en-US" smtClean="0"/>
              <a:pPr/>
              <a:t>42</a:t>
            </a:fld>
            <a:endParaRPr lang="en-US"/>
          </a:p>
        </p:txBody>
      </p:sp>
      <p:pic>
        <p:nvPicPr>
          <p:cNvPr id="4" name="Picture 3" descr="A screenshot of a computer&#10;&#10;Description automatically generated">
            <a:extLst>
              <a:ext uri="{FF2B5EF4-FFF2-40B4-BE49-F238E27FC236}">
                <a16:creationId xmlns:a16="http://schemas.microsoft.com/office/drawing/2014/main" id="{715CE50F-3FAE-E341-85C9-6510C11B1802}"/>
              </a:ext>
            </a:extLst>
          </p:cNvPr>
          <p:cNvPicPr>
            <a:picLocks noChangeAspect="1"/>
          </p:cNvPicPr>
          <p:nvPr/>
        </p:nvPicPr>
        <p:blipFill>
          <a:blip r:embed="rId2"/>
          <a:stretch>
            <a:fillRect/>
          </a:stretch>
        </p:blipFill>
        <p:spPr>
          <a:xfrm>
            <a:off x="127000" y="50800"/>
            <a:ext cx="8890000" cy="5041900"/>
          </a:xfrm>
          <a:prstGeom prst="rect">
            <a:avLst/>
          </a:prstGeom>
        </p:spPr>
      </p:pic>
    </p:spTree>
    <p:extLst>
      <p:ext uri="{BB962C8B-B14F-4D97-AF65-F5344CB8AC3E}">
        <p14:creationId xmlns:p14="http://schemas.microsoft.com/office/powerpoint/2010/main" val="1652168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240507"/>
            <a:ext cx="7886700" cy="994172"/>
          </a:xfrm>
        </p:spPr>
        <p:txBody>
          <a:bodyPr>
            <a:normAutofit/>
          </a:bodyPr>
          <a:lstStyle/>
          <a:p>
            <a:r>
              <a:rPr lang="en-US" dirty="0"/>
              <a:t>Common sense Q&amp;A </a:t>
            </a:r>
          </a:p>
        </p:txBody>
      </p:sp>
      <p:sp>
        <p:nvSpPr>
          <p:cNvPr id="7" name="Content Placeholder 6">
            <a:extLst>
              <a:ext uri="{FF2B5EF4-FFF2-40B4-BE49-F238E27FC236}">
                <a16:creationId xmlns:a16="http://schemas.microsoft.com/office/drawing/2014/main" id="{152B7B0A-43FC-B345-8CFE-DA5062F47477}"/>
              </a:ext>
            </a:extLst>
          </p:cNvPr>
          <p:cNvSpPr>
            <a:spLocks noGrp="1"/>
          </p:cNvSpPr>
          <p:nvPr>
            <p:ph idx="1"/>
          </p:nvPr>
        </p:nvSpPr>
        <p:spPr>
          <a:xfrm>
            <a:off x="0" y="1369219"/>
            <a:ext cx="2797629" cy="3263504"/>
          </a:xfrm>
        </p:spPr>
        <p:txBody>
          <a:bodyPr/>
          <a:lstStyle/>
          <a:p>
            <a:pPr marL="0" indent="0">
              <a:buNone/>
            </a:pPr>
            <a:r>
              <a:rPr lang="en-US" dirty="0"/>
              <a:t>Google’s 2022 </a:t>
            </a:r>
          </a:p>
          <a:p>
            <a:pPr marL="0" indent="0">
              <a:buNone/>
            </a:pPr>
            <a:r>
              <a:rPr lang="en-US" dirty="0" err="1"/>
              <a:t>PaLM</a:t>
            </a:r>
            <a:r>
              <a:rPr lang="en-US" dirty="0"/>
              <a:t> model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43</a:t>
            </a:fld>
            <a:endParaRPr lang="en-US"/>
          </a:p>
        </p:txBody>
      </p:sp>
      <p:pic>
        <p:nvPicPr>
          <p:cNvPr id="5" name="Picture 4" descr="A screenshot of a video game&#10;&#10;Description automatically generated">
            <a:extLst>
              <a:ext uri="{FF2B5EF4-FFF2-40B4-BE49-F238E27FC236}">
                <a16:creationId xmlns:a16="http://schemas.microsoft.com/office/drawing/2014/main" id="{942B771B-7E5C-FD44-91EA-18FBA06B4EB8}"/>
              </a:ext>
            </a:extLst>
          </p:cNvPr>
          <p:cNvPicPr>
            <a:picLocks noChangeAspect="1"/>
          </p:cNvPicPr>
          <p:nvPr/>
        </p:nvPicPr>
        <p:blipFill>
          <a:blip r:embed="rId2"/>
          <a:stretch>
            <a:fillRect/>
          </a:stretch>
        </p:blipFill>
        <p:spPr>
          <a:xfrm>
            <a:off x="2927350" y="1146573"/>
            <a:ext cx="5788844" cy="3486150"/>
          </a:xfrm>
          <a:prstGeom prst="rect">
            <a:avLst/>
          </a:prstGeom>
          <a:ln>
            <a:solidFill>
              <a:schemeClr val="tx1"/>
            </a:solidFill>
          </a:ln>
        </p:spPr>
      </p:pic>
    </p:spTree>
    <p:extLst>
      <p:ext uri="{BB962C8B-B14F-4D97-AF65-F5344CB8AC3E}">
        <p14:creationId xmlns:p14="http://schemas.microsoft.com/office/powerpoint/2010/main" val="2411469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240507"/>
            <a:ext cx="7886700" cy="994172"/>
          </a:xfrm>
        </p:spPr>
        <p:txBody>
          <a:bodyPr>
            <a:normAutofit/>
          </a:bodyPr>
          <a:lstStyle/>
          <a:p>
            <a:r>
              <a:rPr lang="en-US" dirty="0"/>
              <a:t>AP exam</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44</a:t>
            </a:fld>
            <a:endParaRPr lang="en-US"/>
          </a:p>
        </p:txBody>
      </p:sp>
      <p:pic>
        <p:nvPicPr>
          <p:cNvPr id="6" name="Picture 5" descr="A graph of a bar graph&#10;&#10;Description automatically generated">
            <a:extLst>
              <a:ext uri="{FF2B5EF4-FFF2-40B4-BE49-F238E27FC236}">
                <a16:creationId xmlns:a16="http://schemas.microsoft.com/office/drawing/2014/main" id="{6DA703D9-A306-AE4E-A2EE-48B925CD29F0}"/>
              </a:ext>
            </a:extLst>
          </p:cNvPr>
          <p:cNvPicPr>
            <a:picLocks noChangeAspect="1"/>
          </p:cNvPicPr>
          <p:nvPr/>
        </p:nvPicPr>
        <p:blipFill>
          <a:blip r:embed="rId2"/>
          <a:stretch>
            <a:fillRect/>
          </a:stretch>
        </p:blipFill>
        <p:spPr>
          <a:xfrm>
            <a:off x="2797629" y="422273"/>
            <a:ext cx="5978054" cy="4432300"/>
          </a:xfrm>
          <a:prstGeom prst="rect">
            <a:avLst/>
          </a:prstGeom>
        </p:spPr>
      </p:pic>
    </p:spTree>
    <p:extLst>
      <p:ext uri="{BB962C8B-B14F-4D97-AF65-F5344CB8AC3E}">
        <p14:creationId xmlns:p14="http://schemas.microsoft.com/office/powerpoint/2010/main" val="2252359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13493"/>
            <a:ext cx="4267200" cy="994172"/>
          </a:xfrm>
        </p:spPr>
        <p:txBody>
          <a:bodyPr>
            <a:normAutofit fontScale="90000"/>
          </a:bodyPr>
          <a:lstStyle/>
          <a:p>
            <a:r>
              <a:rPr lang="en-US" dirty="0"/>
              <a:t>Planning &amp; Strategic thinking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45</a:t>
            </a:fld>
            <a:endParaRPr lang="en-US"/>
          </a:p>
        </p:txBody>
      </p:sp>
      <p:pic>
        <p:nvPicPr>
          <p:cNvPr id="6" name="Picture 5" descr="A screenshot of a cellphone&#10;&#10;Description automatically generated">
            <a:extLst>
              <a:ext uri="{FF2B5EF4-FFF2-40B4-BE49-F238E27FC236}">
                <a16:creationId xmlns:a16="http://schemas.microsoft.com/office/drawing/2014/main" id="{A4C10DFB-37CD-604B-9743-E8894967B7EA}"/>
              </a:ext>
            </a:extLst>
          </p:cNvPr>
          <p:cNvPicPr>
            <a:picLocks noChangeAspect="1"/>
          </p:cNvPicPr>
          <p:nvPr/>
        </p:nvPicPr>
        <p:blipFill>
          <a:blip r:embed="rId2"/>
          <a:stretch>
            <a:fillRect/>
          </a:stretch>
        </p:blipFill>
        <p:spPr>
          <a:xfrm>
            <a:off x="4572000" y="0"/>
            <a:ext cx="4557084" cy="5143500"/>
          </a:xfrm>
          <a:prstGeom prst="rect">
            <a:avLst/>
          </a:prstGeom>
          <a:ln>
            <a:solidFill>
              <a:schemeClr val="tx1"/>
            </a:solidFill>
          </a:ln>
        </p:spPr>
      </p:pic>
      <p:sp>
        <p:nvSpPr>
          <p:cNvPr id="9" name="Content Placeholder 8">
            <a:extLst>
              <a:ext uri="{FF2B5EF4-FFF2-40B4-BE49-F238E27FC236}">
                <a16:creationId xmlns:a16="http://schemas.microsoft.com/office/drawing/2014/main" id="{ED5C6080-C31F-3341-B4D2-29B06AEC9E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53053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563B-9F1D-5C43-B1D8-657BEB6E9DCB}"/>
              </a:ext>
            </a:extLst>
          </p:cNvPr>
          <p:cNvSpPr>
            <a:spLocks noGrp="1"/>
          </p:cNvSpPr>
          <p:nvPr>
            <p:ph type="title"/>
          </p:nvPr>
        </p:nvSpPr>
        <p:spPr>
          <a:xfrm>
            <a:off x="0" y="-13493"/>
            <a:ext cx="4267200" cy="994172"/>
          </a:xfrm>
        </p:spPr>
        <p:txBody>
          <a:bodyPr>
            <a:normAutofit fontScale="90000"/>
          </a:bodyPr>
          <a:lstStyle/>
          <a:p>
            <a:r>
              <a:rPr lang="en-US" dirty="0"/>
              <a:t>Acting on instruction / plans </a:t>
            </a:r>
          </a:p>
        </p:txBody>
      </p:sp>
      <p:sp>
        <p:nvSpPr>
          <p:cNvPr id="4" name="Slide Number Placeholder 3">
            <a:extLst>
              <a:ext uri="{FF2B5EF4-FFF2-40B4-BE49-F238E27FC236}">
                <a16:creationId xmlns:a16="http://schemas.microsoft.com/office/drawing/2014/main" id="{019330E2-39F5-864C-8789-E39C15F2511E}"/>
              </a:ext>
            </a:extLst>
          </p:cNvPr>
          <p:cNvSpPr>
            <a:spLocks noGrp="1"/>
          </p:cNvSpPr>
          <p:nvPr>
            <p:ph type="sldNum" sz="quarter" idx="12"/>
          </p:nvPr>
        </p:nvSpPr>
        <p:spPr/>
        <p:txBody>
          <a:bodyPr/>
          <a:lstStyle/>
          <a:p>
            <a:fld id="{3C019224-340E-4140-A4D7-BC85D10498F4}" type="slidenum">
              <a:rPr lang="en-US" smtClean="0"/>
              <a:pPr/>
              <a:t>46</a:t>
            </a:fld>
            <a:endParaRPr lang="en-US"/>
          </a:p>
        </p:txBody>
      </p:sp>
      <p:sp>
        <p:nvSpPr>
          <p:cNvPr id="3" name="TextBox 2">
            <a:extLst>
              <a:ext uri="{FF2B5EF4-FFF2-40B4-BE49-F238E27FC236}">
                <a16:creationId xmlns:a16="http://schemas.microsoft.com/office/drawing/2014/main" id="{452C7D0A-F51D-A741-A52E-D6E526A19C5F}"/>
              </a:ext>
            </a:extLst>
          </p:cNvPr>
          <p:cNvSpPr txBox="1"/>
          <p:nvPr/>
        </p:nvSpPr>
        <p:spPr>
          <a:xfrm>
            <a:off x="190500" y="4775200"/>
            <a:ext cx="3322192" cy="369332"/>
          </a:xfrm>
          <a:prstGeom prst="rect">
            <a:avLst/>
          </a:prstGeom>
          <a:noFill/>
        </p:spPr>
        <p:txBody>
          <a:bodyPr wrap="none" rtlCol="0">
            <a:spAutoFit/>
          </a:bodyPr>
          <a:lstStyle/>
          <a:p>
            <a:r>
              <a:rPr lang="en-US" dirty="0">
                <a:hlinkClick r:id="rId2"/>
              </a:rPr>
              <a:t>https://www.adept.ai/blog/act-1</a:t>
            </a:r>
            <a:r>
              <a:rPr lang="en-US" dirty="0"/>
              <a:t> </a:t>
            </a:r>
          </a:p>
        </p:txBody>
      </p:sp>
      <p:pic>
        <p:nvPicPr>
          <p:cNvPr id="7" name="Picture 6" descr="A screenshot of a computer screen&#10;&#10;Description automatically generated">
            <a:extLst>
              <a:ext uri="{FF2B5EF4-FFF2-40B4-BE49-F238E27FC236}">
                <a16:creationId xmlns:a16="http://schemas.microsoft.com/office/drawing/2014/main" id="{E5648861-D3C5-8F4E-9F29-78B05F13D04D}"/>
              </a:ext>
            </a:extLst>
          </p:cNvPr>
          <p:cNvPicPr>
            <a:picLocks noChangeAspect="1"/>
          </p:cNvPicPr>
          <p:nvPr/>
        </p:nvPicPr>
        <p:blipFill>
          <a:blip r:embed="rId3"/>
          <a:stretch>
            <a:fillRect/>
          </a:stretch>
        </p:blipFill>
        <p:spPr>
          <a:xfrm>
            <a:off x="4172415" y="453767"/>
            <a:ext cx="4342935" cy="4235966"/>
          </a:xfrm>
          <a:prstGeom prst="rect">
            <a:avLst/>
          </a:prstGeom>
          <a:ln>
            <a:solidFill>
              <a:schemeClr val="tx1"/>
            </a:solidFill>
          </a:ln>
        </p:spPr>
      </p:pic>
    </p:spTree>
    <p:extLst>
      <p:ext uri="{BB962C8B-B14F-4D97-AF65-F5344CB8AC3E}">
        <p14:creationId xmlns:p14="http://schemas.microsoft.com/office/powerpoint/2010/main" val="1144325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1F3F9A-F5EE-7444-BBE8-B8625A35C626}"/>
              </a:ext>
            </a:extLst>
          </p:cNvPr>
          <p:cNvSpPr>
            <a:spLocks noGrp="1"/>
          </p:cNvSpPr>
          <p:nvPr>
            <p:ph type="sldNum" sz="quarter" idx="12"/>
          </p:nvPr>
        </p:nvSpPr>
        <p:spPr/>
        <p:txBody>
          <a:bodyPr/>
          <a:lstStyle/>
          <a:p>
            <a:fld id="{3C019224-340E-4140-A4D7-BC85D10498F4}" type="slidenum">
              <a:rPr lang="en-US" smtClean="0"/>
              <a:pPr/>
              <a:t>47</a:t>
            </a:fld>
            <a:endParaRPr lang="en-US"/>
          </a:p>
        </p:txBody>
      </p:sp>
      <p:pic>
        <p:nvPicPr>
          <p:cNvPr id="4" name="Picture 3" descr="A screenshot of a video game&#10;&#10;Description automatically generated">
            <a:extLst>
              <a:ext uri="{FF2B5EF4-FFF2-40B4-BE49-F238E27FC236}">
                <a16:creationId xmlns:a16="http://schemas.microsoft.com/office/drawing/2014/main" id="{2F7E7513-C2FF-3B4D-816A-CB2A9F9634C5}"/>
              </a:ext>
            </a:extLst>
          </p:cNvPr>
          <p:cNvPicPr>
            <a:picLocks noChangeAspect="1"/>
          </p:cNvPicPr>
          <p:nvPr/>
        </p:nvPicPr>
        <p:blipFill>
          <a:blip r:embed="rId2"/>
          <a:stretch>
            <a:fillRect/>
          </a:stretch>
        </p:blipFill>
        <p:spPr>
          <a:xfrm>
            <a:off x="2719665" y="201706"/>
            <a:ext cx="3310568" cy="4222376"/>
          </a:xfrm>
          <a:prstGeom prst="rect">
            <a:avLst/>
          </a:prstGeom>
          <a:ln>
            <a:solidFill>
              <a:schemeClr val="tx1"/>
            </a:solidFill>
          </a:ln>
        </p:spPr>
      </p:pic>
      <p:sp>
        <p:nvSpPr>
          <p:cNvPr id="3" name="TextBox 2">
            <a:extLst>
              <a:ext uri="{FF2B5EF4-FFF2-40B4-BE49-F238E27FC236}">
                <a16:creationId xmlns:a16="http://schemas.microsoft.com/office/drawing/2014/main" id="{AF1F3AD0-DF5D-7947-9538-1E1C23679F84}"/>
              </a:ext>
            </a:extLst>
          </p:cNvPr>
          <p:cNvSpPr txBox="1"/>
          <p:nvPr/>
        </p:nvSpPr>
        <p:spPr>
          <a:xfrm>
            <a:off x="2974398" y="4750117"/>
            <a:ext cx="2852897" cy="300082"/>
          </a:xfrm>
          <a:prstGeom prst="rect">
            <a:avLst/>
          </a:prstGeom>
          <a:noFill/>
        </p:spPr>
        <p:txBody>
          <a:bodyPr wrap="none" rtlCol="0">
            <a:spAutoFit/>
          </a:bodyPr>
          <a:lstStyle/>
          <a:p>
            <a:r>
              <a:rPr lang="en-US" sz="1350">
                <a:hlinkClick r:id="rId3"/>
              </a:rPr>
              <a:t>https://arxiv.org/pdf/2307.07924.pdf</a:t>
            </a:r>
            <a:r>
              <a:rPr lang="en-US" sz="1350"/>
              <a:t> </a:t>
            </a:r>
          </a:p>
        </p:txBody>
      </p:sp>
    </p:spTree>
    <p:extLst>
      <p:ext uri="{BB962C8B-B14F-4D97-AF65-F5344CB8AC3E}">
        <p14:creationId xmlns:p14="http://schemas.microsoft.com/office/powerpoint/2010/main" val="2552583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2583A2-E097-EA42-94C7-9C2AFCFD5FB3}"/>
              </a:ext>
            </a:extLst>
          </p:cNvPr>
          <p:cNvSpPr>
            <a:spLocks noGrp="1"/>
          </p:cNvSpPr>
          <p:nvPr>
            <p:ph type="sldNum" sz="quarter" idx="12"/>
          </p:nvPr>
        </p:nvSpPr>
        <p:spPr/>
        <p:txBody>
          <a:bodyPr/>
          <a:lstStyle/>
          <a:p>
            <a:fld id="{3C019224-340E-4140-A4D7-BC85D10498F4}" type="slidenum">
              <a:rPr lang="en-US" smtClean="0"/>
              <a:pPr/>
              <a:t>48</a:t>
            </a:fld>
            <a:endParaRPr lang="en-US"/>
          </a:p>
        </p:txBody>
      </p:sp>
      <p:pic>
        <p:nvPicPr>
          <p:cNvPr id="4" name="Picture 3" descr="A screenshot of a computer&#10;&#10;Description automatically generated">
            <a:extLst>
              <a:ext uri="{FF2B5EF4-FFF2-40B4-BE49-F238E27FC236}">
                <a16:creationId xmlns:a16="http://schemas.microsoft.com/office/drawing/2014/main" id="{F0568523-0955-304C-85FA-C92868B9EB1F}"/>
              </a:ext>
            </a:extLst>
          </p:cNvPr>
          <p:cNvPicPr>
            <a:picLocks noChangeAspect="1"/>
          </p:cNvPicPr>
          <p:nvPr/>
        </p:nvPicPr>
        <p:blipFill rotWithShape="1">
          <a:blip r:embed="rId2"/>
          <a:srcRect t="18141" b="56018"/>
          <a:stretch/>
        </p:blipFill>
        <p:spPr>
          <a:xfrm>
            <a:off x="647700" y="1543050"/>
            <a:ext cx="7848600" cy="834390"/>
          </a:xfrm>
          <a:prstGeom prst="rect">
            <a:avLst/>
          </a:prstGeom>
        </p:spPr>
      </p:pic>
    </p:spTree>
    <p:extLst>
      <p:ext uri="{BB962C8B-B14F-4D97-AF65-F5344CB8AC3E}">
        <p14:creationId xmlns:p14="http://schemas.microsoft.com/office/powerpoint/2010/main" val="85054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2583A2-E097-EA42-94C7-9C2AFCFD5FB3}"/>
              </a:ext>
            </a:extLst>
          </p:cNvPr>
          <p:cNvSpPr>
            <a:spLocks noGrp="1"/>
          </p:cNvSpPr>
          <p:nvPr>
            <p:ph type="sldNum" sz="quarter" idx="12"/>
          </p:nvPr>
        </p:nvSpPr>
        <p:spPr/>
        <p:txBody>
          <a:bodyPr/>
          <a:lstStyle/>
          <a:p>
            <a:fld id="{3C019224-340E-4140-A4D7-BC85D10498F4}" type="slidenum">
              <a:rPr lang="en-US" smtClean="0"/>
              <a:pPr/>
              <a:t>49</a:t>
            </a:fld>
            <a:endParaRPr lang="en-US"/>
          </a:p>
        </p:txBody>
      </p:sp>
      <p:pic>
        <p:nvPicPr>
          <p:cNvPr id="4" name="Picture 3" descr="A screenshot of a computer&#10;&#10;Description automatically generated">
            <a:extLst>
              <a:ext uri="{FF2B5EF4-FFF2-40B4-BE49-F238E27FC236}">
                <a16:creationId xmlns:a16="http://schemas.microsoft.com/office/drawing/2014/main" id="{F0568523-0955-304C-85FA-C92868B9EB1F}"/>
              </a:ext>
            </a:extLst>
          </p:cNvPr>
          <p:cNvPicPr>
            <a:picLocks noChangeAspect="1"/>
          </p:cNvPicPr>
          <p:nvPr/>
        </p:nvPicPr>
        <p:blipFill>
          <a:blip r:embed="rId2"/>
          <a:stretch>
            <a:fillRect/>
          </a:stretch>
        </p:blipFill>
        <p:spPr>
          <a:xfrm>
            <a:off x="647700" y="957263"/>
            <a:ext cx="7848600" cy="3228975"/>
          </a:xfrm>
          <a:prstGeom prst="rect">
            <a:avLst/>
          </a:prstGeom>
        </p:spPr>
      </p:pic>
    </p:spTree>
    <p:extLst>
      <p:ext uri="{BB962C8B-B14F-4D97-AF65-F5344CB8AC3E}">
        <p14:creationId xmlns:p14="http://schemas.microsoft.com/office/powerpoint/2010/main" val="3771892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189E1-1567-3944-BAD2-C6134C95E48D}"/>
              </a:ext>
            </a:extLst>
          </p:cNvPr>
          <p:cNvSpPr>
            <a:spLocks noGrp="1"/>
          </p:cNvSpPr>
          <p:nvPr>
            <p:ph type="title"/>
          </p:nvPr>
        </p:nvSpPr>
        <p:spPr/>
        <p:txBody>
          <a:bodyPr/>
          <a:lstStyle/>
          <a:p>
            <a:r>
              <a:rPr lang="en-US" dirty="0"/>
              <a:t>Activity #1</a:t>
            </a:r>
          </a:p>
        </p:txBody>
      </p:sp>
      <p:sp>
        <p:nvSpPr>
          <p:cNvPr id="4" name="Slide Number Placeholder 3">
            <a:extLst>
              <a:ext uri="{FF2B5EF4-FFF2-40B4-BE49-F238E27FC236}">
                <a16:creationId xmlns:a16="http://schemas.microsoft.com/office/drawing/2014/main" id="{06045761-AA0A-8247-A252-B43731F4987D}"/>
              </a:ext>
            </a:extLst>
          </p:cNvPr>
          <p:cNvSpPr>
            <a:spLocks noGrp="1"/>
          </p:cNvSpPr>
          <p:nvPr>
            <p:ph type="sldNum" sz="quarter" idx="12"/>
          </p:nvPr>
        </p:nvSpPr>
        <p:spPr/>
        <p:txBody>
          <a:bodyPr/>
          <a:lstStyle/>
          <a:p>
            <a:fld id="{3C019224-340E-4140-A4D7-BC85D10498F4}" type="slidenum">
              <a:rPr lang="en-US" smtClean="0"/>
              <a:pPr/>
              <a:t>5</a:t>
            </a:fld>
            <a:endParaRPr lang="en-US"/>
          </a:p>
        </p:txBody>
      </p:sp>
      <p:sp>
        <p:nvSpPr>
          <p:cNvPr id="3" name="Title 1">
            <a:extLst>
              <a:ext uri="{FF2B5EF4-FFF2-40B4-BE49-F238E27FC236}">
                <a16:creationId xmlns:a16="http://schemas.microsoft.com/office/drawing/2014/main" id="{505F8781-8A29-4879-8FB8-D7566F489B5B}"/>
              </a:ext>
            </a:extLst>
          </p:cNvPr>
          <p:cNvSpPr txBox="1">
            <a:spLocks/>
          </p:cNvSpPr>
          <p:nvPr/>
        </p:nvSpPr>
        <p:spPr>
          <a:xfrm>
            <a:off x="4001237" y="4046935"/>
            <a:ext cx="5137713"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FF0000"/>
                </a:solidFill>
              </a:rPr>
              <a:t>Deadline: 23:59hrs, Jan 6    </a:t>
            </a:r>
          </a:p>
        </p:txBody>
      </p:sp>
      <p:sp>
        <p:nvSpPr>
          <p:cNvPr id="11" name="Content Placeholder 2">
            <a:extLst>
              <a:ext uri="{FF2B5EF4-FFF2-40B4-BE49-F238E27FC236}">
                <a16:creationId xmlns:a16="http://schemas.microsoft.com/office/drawing/2014/main" id="{6353E410-7945-4E42-B448-80DC53BA59D0}"/>
              </a:ext>
            </a:extLst>
          </p:cNvPr>
          <p:cNvSpPr>
            <a:spLocks noGrp="1"/>
          </p:cNvSpPr>
          <p:nvPr>
            <p:ph idx="1"/>
          </p:nvPr>
        </p:nvSpPr>
        <p:spPr>
          <a:xfrm>
            <a:off x="628650" y="1369219"/>
            <a:ext cx="2876550" cy="3263504"/>
          </a:xfrm>
        </p:spPr>
        <p:txBody>
          <a:bodyPr vert="horz" lIns="91440" tIns="45720" rIns="91440" bIns="45720" rtlCol="0" anchor="t">
            <a:normAutofit/>
          </a:bodyPr>
          <a:lstStyle/>
          <a:p>
            <a:pPr marL="0" indent="0">
              <a:buNone/>
            </a:pPr>
            <a:r>
              <a:rPr lang="en-IN" dirty="0"/>
              <a:t>Your submissions? </a:t>
            </a:r>
            <a:br>
              <a:rPr lang="en-IN" dirty="0"/>
            </a:br>
            <a:br>
              <a:rPr lang="en-IN" dirty="0"/>
            </a:br>
            <a:r>
              <a:rPr lang="en-IN" dirty="0"/>
              <a:t>	3 KEY takeaways</a:t>
            </a:r>
          </a:p>
          <a:p>
            <a:pPr marL="0" indent="0">
              <a:buNone/>
            </a:pPr>
            <a:r>
              <a:rPr lang="en-IN" dirty="0"/>
              <a:t>	(didn’t) agree</a:t>
            </a:r>
            <a:br>
              <a:rPr lang="en-IN" dirty="0"/>
            </a:br>
            <a:endParaRPr lang="en-US" dirty="0">
              <a:cs typeface="Calibri"/>
            </a:endParaRPr>
          </a:p>
        </p:txBody>
      </p:sp>
      <p:pic>
        <p:nvPicPr>
          <p:cNvPr id="8" name="Picture 7" descr="A screenshot of a computer&#10;&#10;Description automatically generated">
            <a:extLst>
              <a:ext uri="{FF2B5EF4-FFF2-40B4-BE49-F238E27FC236}">
                <a16:creationId xmlns:a16="http://schemas.microsoft.com/office/drawing/2014/main" id="{938EB64A-F679-D549-A5C5-4EA90160A56D}"/>
              </a:ext>
            </a:extLst>
          </p:cNvPr>
          <p:cNvPicPr>
            <a:picLocks noChangeAspect="1"/>
          </p:cNvPicPr>
          <p:nvPr/>
        </p:nvPicPr>
        <p:blipFill rotWithShape="1">
          <a:blip r:embed="rId2"/>
          <a:srcRect l="37920" t="12681" r="9240" b="11759"/>
          <a:stretch/>
        </p:blipFill>
        <p:spPr>
          <a:xfrm>
            <a:off x="4082142" y="593722"/>
            <a:ext cx="4259035" cy="3453213"/>
          </a:xfrm>
          <a:prstGeom prst="rect">
            <a:avLst/>
          </a:prstGeom>
          <a:ln>
            <a:solidFill>
              <a:schemeClr val="tx1"/>
            </a:solidFill>
          </a:ln>
        </p:spPr>
      </p:pic>
    </p:spTree>
    <p:extLst>
      <p:ext uri="{BB962C8B-B14F-4D97-AF65-F5344CB8AC3E}">
        <p14:creationId xmlns:p14="http://schemas.microsoft.com/office/powerpoint/2010/main" val="3003077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9082F1-915D-B14E-9D48-3180DB28E19F}"/>
              </a:ext>
            </a:extLst>
          </p:cNvPr>
          <p:cNvSpPr>
            <a:spLocks noGrp="1"/>
          </p:cNvSpPr>
          <p:nvPr>
            <p:ph type="sldNum" sz="quarter" idx="12"/>
          </p:nvPr>
        </p:nvSpPr>
        <p:spPr/>
        <p:txBody>
          <a:bodyPr/>
          <a:lstStyle/>
          <a:p>
            <a:fld id="{3C019224-340E-4140-A4D7-BC85D10498F4}" type="slidenum">
              <a:rPr lang="en-US" smtClean="0"/>
              <a:pPr/>
              <a:t>50</a:t>
            </a:fld>
            <a:endParaRPr lang="en-US"/>
          </a:p>
        </p:txBody>
      </p:sp>
      <p:pic>
        <p:nvPicPr>
          <p:cNvPr id="4" name="Picture 3" descr="A screenshot of a computer&#10;&#10;Description automatically generated">
            <a:extLst>
              <a:ext uri="{FF2B5EF4-FFF2-40B4-BE49-F238E27FC236}">
                <a16:creationId xmlns:a16="http://schemas.microsoft.com/office/drawing/2014/main" id="{3299B6F1-FD09-CB41-83CF-0DFA9835D233}"/>
              </a:ext>
            </a:extLst>
          </p:cNvPr>
          <p:cNvPicPr>
            <a:picLocks noChangeAspect="1"/>
          </p:cNvPicPr>
          <p:nvPr/>
        </p:nvPicPr>
        <p:blipFill rotWithShape="1">
          <a:blip r:embed="rId2"/>
          <a:srcRect b="67331"/>
          <a:stretch/>
        </p:blipFill>
        <p:spPr>
          <a:xfrm>
            <a:off x="635327" y="584200"/>
            <a:ext cx="7873345" cy="1231900"/>
          </a:xfrm>
          <a:prstGeom prst="rect">
            <a:avLst/>
          </a:prstGeom>
        </p:spPr>
      </p:pic>
    </p:spTree>
    <p:extLst>
      <p:ext uri="{BB962C8B-B14F-4D97-AF65-F5344CB8AC3E}">
        <p14:creationId xmlns:p14="http://schemas.microsoft.com/office/powerpoint/2010/main" val="20262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9082F1-915D-B14E-9D48-3180DB28E19F}"/>
              </a:ext>
            </a:extLst>
          </p:cNvPr>
          <p:cNvSpPr>
            <a:spLocks noGrp="1"/>
          </p:cNvSpPr>
          <p:nvPr>
            <p:ph type="sldNum" sz="quarter" idx="12"/>
          </p:nvPr>
        </p:nvSpPr>
        <p:spPr/>
        <p:txBody>
          <a:bodyPr/>
          <a:lstStyle/>
          <a:p>
            <a:fld id="{3C019224-340E-4140-A4D7-BC85D10498F4}" type="slidenum">
              <a:rPr lang="en-US" smtClean="0"/>
              <a:pPr/>
              <a:t>51</a:t>
            </a:fld>
            <a:endParaRPr lang="en-US"/>
          </a:p>
        </p:txBody>
      </p:sp>
      <p:pic>
        <p:nvPicPr>
          <p:cNvPr id="4" name="Picture 3" descr="A screenshot of a computer&#10;&#10;Description automatically generated">
            <a:extLst>
              <a:ext uri="{FF2B5EF4-FFF2-40B4-BE49-F238E27FC236}">
                <a16:creationId xmlns:a16="http://schemas.microsoft.com/office/drawing/2014/main" id="{3299B6F1-FD09-CB41-83CF-0DFA9835D233}"/>
              </a:ext>
            </a:extLst>
          </p:cNvPr>
          <p:cNvPicPr>
            <a:picLocks noChangeAspect="1"/>
          </p:cNvPicPr>
          <p:nvPr/>
        </p:nvPicPr>
        <p:blipFill>
          <a:blip r:embed="rId2"/>
          <a:stretch>
            <a:fillRect/>
          </a:stretch>
        </p:blipFill>
        <p:spPr>
          <a:xfrm>
            <a:off x="635327" y="584200"/>
            <a:ext cx="7873345" cy="3770868"/>
          </a:xfrm>
          <a:prstGeom prst="rect">
            <a:avLst/>
          </a:prstGeom>
        </p:spPr>
      </p:pic>
    </p:spTree>
    <p:extLst>
      <p:ext uri="{BB962C8B-B14F-4D97-AF65-F5344CB8AC3E}">
        <p14:creationId xmlns:p14="http://schemas.microsoft.com/office/powerpoint/2010/main" val="3251334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3E46-AA62-1E48-93C0-96C33DBB29BA}"/>
              </a:ext>
            </a:extLst>
          </p:cNvPr>
          <p:cNvSpPr>
            <a:spLocks noGrp="1"/>
          </p:cNvSpPr>
          <p:nvPr>
            <p:ph type="title"/>
          </p:nvPr>
        </p:nvSpPr>
        <p:spPr/>
        <p:txBody>
          <a:bodyPr/>
          <a:lstStyle/>
          <a:p>
            <a:endParaRPr lang="en-US"/>
          </a:p>
        </p:txBody>
      </p:sp>
      <p:pic>
        <p:nvPicPr>
          <p:cNvPr id="5" name="Content Placeholder 4" descr="A screenshot of a phone&#10;&#10;Description automatically generated">
            <a:extLst>
              <a:ext uri="{FF2B5EF4-FFF2-40B4-BE49-F238E27FC236}">
                <a16:creationId xmlns:a16="http://schemas.microsoft.com/office/drawing/2014/main" id="{D022AFFD-64D8-479B-86FB-2E168E5A278A}"/>
              </a:ext>
            </a:extLst>
          </p:cNvPr>
          <p:cNvPicPr>
            <a:picLocks noGrp="1" noChangeAspect="1"/>
          </p:cNvPicPr>
          <p:nvPr>
            <p:ph idx="1"/>
          </p:nvPr>
        </p:nvPicPr>
        <p:blipFill rotWithShape="1">
          <a:blip r:embed="rId2"/>
          <a:srcRect b="63903"/>
          <a:stretch/>
        </p:blipFill>
        <p:spPr>
          <a:xfrm>
            <a:off x="1354697" y="1553758"/>
            <a:ext cx="6515100" cy="765861"/>
          </a:xfrm>
          <a:ln>
            <a:solidFill>
              <a:schemeClr val="tx1"/>
            </a:solidFill>
          </a:ln>
        </p:spPr>
      </p:pic>
      <p:sp>
        <p:nvSpPr>
          <p:cNvPr id="4" name="Slide Number Placeholder 3">
            <a:extLst>
              <a:ext uri="{FF2B5EF4-FFF2-40B4-BE49-F238E27FC236}">
                <a16:creationId xmlns:a16="http://schemas.microsoft.com/office/drawing/2014/main" id="{C9E10AE9-8D94-1546-8057-0BAFCA41CD75}"/>
              </a:ext>
            </a:extLst>
          </p:cNvPr>
          <p:cNvSpPr>
            <a:spLocks noGrp="1"/>
          </p:cNvSpPr>
          <p:nvPr>
            <p:ph type="sldNum" sz="quarter" idx="12"/>
          </p:nvPr>
        </p:nvSpPr>
        <p:spPr/>
        <p:txBody>
          <a:bodyPr/>
          <a:lstStyle/>
          <a:p>
            <a:fld id="{3C019224-340E-4140-A4D7-BC85D10498F4}" type="slidenum">
              <a:rPr lang="en-US" smtClean="0"/>
              <a:pPr/>
              <a:t>52</a:t>
            </a:fld>
            <a:endParaRPr lang="en-US"/>
          </a:p>
        </p:txBody>
      </p:sp>
    </p:spTree>
    <p:extLst>
      <p:ext uri="{BB962C8B-B14F-4D97-AF65-F5344CB8AC3E}">
        <p14:creationId xmlns:p14="http://schemas.microsoft.com/office/powerpoint/2010/main" val="2438760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3E46-AA62-1E48-93C0-96C33DBB29BA}"/>
              </a:ext>
            </a:extLst>
          </p:cNvPr>
          <p:cNvSpPr>
            <a:spLocks noGrp="1"/>
          </p:cNvSpPr>
          <p:nvPr>
            <p:ph type="title"/>
          </p:nvPr>
        </p:nvSpPr>
        <p:spPr/>
        <p:txBody>
          <a:bodyPr/>
          <a:lstStyle/>
          <a:p>
            <a:endParaRPr lang="en-US"/>
          </a:p>
        </p:txBody>
      </p:sp>
      <p:pic>
        <p:nvPicPr>
          <p:cNvPr id="5" name="Content Placeholder 4" descr="A screenshot of a phone&#10;&#10;Description automatically generated">
            <a:extLst>
              <a:ext uri="{FF2B5EF4-FFF2-40B4-BE49-F238E27FC236}">
                <a16:creationId xmlns:a16="http://schemas.microsoft.com/office/drawing/2014/main" id="{D022AFFD-64D8-479B-86FB-2E168E5A278A}"/>
              </a:ext>
            </a:extLst>
          </p:cNvPr>
          <p:cNvPicPr>
            <a:picLocks noGrp="1" noChangeAspect="1"/>
          </p:cNvPicPr>
          <p:nvPr>
            <p:ph idx="1"/>
          </p:nvPr>
        </p:nvPicPr>
        <p:blipFill>
          <a:blip r:embed="rId2"/>
          <a:stretch>
            <a:fillRect/>
          </a:stretch>
        </p:blipFill>
        <p:spPr>
          <a:xfrm>
            <a:off x="1354697" y="1553757"/>
            <a:ext cx="6515100" cy="2121694"/>
          </a:xfrm>
          <a:ln>
            <a:solidFill>
              <a:schemeClr val="tx1"/>
            </a:solidFill>
          </a:ln>
        </p:spPr>
      </p:pic>
      <p:sp>
        <p:nvSpPr>
          <p:cNvPr id="4" name="Slide Number Placeholder 3">
            <a:extLst>
              <a:ext uri="{FF2B5EF4-FFF2-40B4-BE49-F238E27FC236}">
                <a16:creationId xmlns:a16="http://schemas.microsoft.com/office/drawing/2014/main" id="{C9E10AE9-8D94-1546-8057-0BAFCA41CD75}"/>
              </a:ext>
            </a:extLst>
          </p:cNvPr>
          <p:cNvSpPr>
            <a:spLocks noGrp="1"/>
          </p:cNvSpPr>
          <p:nvPr>
            <p:ph type="sldNum" sz="quarter" idx="12"/>
          </p:nvPr>
        </p:nvSpPr>
        <p:spPr/>
        <p:txBody>
          <a:bodyPr/>
          <a:lstStyle/>
          <a:p>
            <a:fld id="{3C019224-340E-4140-A4D7-BC85D10498F4}" type="slidenum">
              <a:rPr lang="en-US" smtClean="0"/>
              <a:pPr/>
              <a:t>53</a:t>
            </a:fld>
            <a:endParaRPr lang="en-US"/>
          </a:p>
        </p:txBody>
      </p:sp>
    </p:spTree>
    <p:extLst>
      <p:ext uri="{BB962C8B-B14F-4D97-AF65-F5344CB8AC3E}">
        <p14:creationId xmlns:p14="http://schemas.microsoft.com/office/powerpoint/2010/main" val="2425278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6AFC4A-BDA9-D447-BBD4-07343BCF0FA2}"/>
              </a:ext>
            </a:extLst>
          </p:cNvPr>
          <p:cNvSpPr>
            <a:spLocks noGrp="1"/>
          </p:cNvSpPr>
          <p:nvPr>
            <p:ph type="sldNum" sz="quarter" idx="12"/>
          </p:nvPr>
        </p:nvSpPr>
        <p:spPr/>
        <p:txBody>
          <a:bodyPr/>
          <a:lstStyle/>
          <a:p>
            <a:fld id="{3C019224-340E-4140-A4D7-BC85D10498F4}" type="slidenum">
              <a:rPr lang="en-US" smtClean="0"/>
              <a:pPr/>
              <a:t>54</a:t>
            </a:fld>
            <a:endParaRPr lang="en-US"/>
          </a:p>
        </p:txBody>
      </p:sp>
      <p:pic>
        <p:nvPicPr>
          <p:cNvPr id="1026" name="Picture 2">
            <a:extLst>
              <a:ext uri="{FF2B5EF4-FFF2-40B4-BE49-F238E27FC236}">
                <a16:creationId xmlns:a16="http://schemas.microsoft.com/office/drawing/2014/main" id="{85B93F38-F7E1-084C-9EA5-2CE89280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984" y="171450"/>
            <a:ext cx="4433888" cy="4800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476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6AFC4A-BDA9-D447-BBD4-07343BCF0FA2}"/>
              </a:ext>
            </a:extLst>
          </p:cNvPr>
          <p:cNvSpPr>
            <a:spLocks noGrp="1"/>
          </p:cNvSpPr>
          <p:nvPr>
            <p:ph type="sldNum" sz="quarter" idx="12"/>
          </p:nvPr>
        </p:nvSpPr>
        <p:spPr/>
        <p:txBody>
          <a:bodyPr/>
          <a:lstStyle/>
          <a:p>
            <a:fld id="{3C019224-340E-4140-A4D7-BC85D10498F4}" type="slidenum">
              <a:rPr lang="en-US" smtClean="0"/>
              <a:pPr/>
              <a:t>55</a:t>
            </a:fld>
            <a:endParaRPr lang="en-US"/>
          </a:p>
        </p:txBody>
      </p:sp>
      <p:pic>
        <p:nvPicPr>
          <p:cNvPr id="1026" name="Picture 2">
            <a:extLst>
              <a:ext uri="{FF2B5EF4-FFF2-40B4-BE49-F238E27FC236}">
                <a16:creationId xmlns:a16="http://schemas.microsoft.com/office/drawing/2014/main" id="{85B93F38-F7E1-084C-9EA5-2CE89280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984" y="171450"/>
            <a:ext cx="4433888" cy="4800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2551783-1BD4-F149-A88A-4627BBE6E9C2}"/>
                  </a:ext>
                </a:extLst>
              </p14:cNvPr>
              <p14:cNvContentPartPr/>
              <p14:nvPr/>
            </p14:nvContentPartPr>
            <p14:xfrm>
              <a:off x="6484500" y="505080"/>
              <a:ext cx="1056240" cy="320220"/>
            </p14:xfrm>
          </p:contentPart>
        </mc:Choice>
        <mc:Fallback xmlns="">
          <p:pic>
            <p:nvPicPr>
              <p:cNvPr id="4" name="Ink 3">
                <a:extLst>
                  <a:ext uri="{FF2B5EF4-FFF2-40B4-BE49-F238E27FC236}">
                    <a16:creationId xmlns:a16="http://schemas.microsoft.com/office/drawing/2014/main" id="{B2551783-1BD4-F149-A88A-4627BBE6E9C2}"/>
                  </a:ext>
                </a:extLst>
              </p:cNvPr>
              <p:cNvPicPr/>
              <p:nvPr/>
            </p:nvPicPr>
            <p:blipFill>
              <a:blip r:embed="rId4"/>
              <a:stretch>
                <a:fillRect/>
              </a:stretch>
            </p:blipFill>
            <p:spPr>
              <a:xfrm>
                <a:off x="6448500" y="469141"/>
                <a:ext cx="1127880" cy="39173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0E5D0EF-03A6-B649-8410-2F8F2D6FCA8F}"/>
                  </a:ext>
                </a:extLst>
              </p14:cNvPr>
              <p14:cNvContentPartPr/>
              <p14:nvPr/>
            </p14:nvContentPartPr>
            <p14:xfrm>
              <a:off x="4903920" y="3159990"/>
              <a:ext cx="1612710" cy="422820"/>
            </p14:xfrm>
          </p:contentPart>
        </mc:Choice>
        <mc:Fallback xmlns="">
          <p:pic>
            <p:nvPicPr>
              <p:cNvPr id="5" name="Ink 4">
                <a:extLst>
                  <a:ext uri="{FF2B5EF4-FFF2-40B4-BE49-F238E27FC236}">
                    <a16:creationId xmlns:a16="http://schemas.microsoft.com/office/drawing/2014/main" id="{60E5D0EF-03A6-B649-8410-2F8F2D6FCA8F}"/>
                  </a:ext>
                </a:extLst>
              </p:cNvPr>
              <p:cNvPicPr/>
              <p:nvPr/>
            </p:nvPicPr>
            <p:blipFill>
              <a:blip r:embed="rId6"/>
              <a:stretch>
                <a:fillRect/>
              </a:stretch>
            </p:blipFill>
            <p:spPr>
              <a:xfrm>
                <a:off x="4867922" y="3124036"/>
                <a:ext cx="1684346" cy="494369"/>
              </a:xfrm>
              <a:prstGeom prst="rect">
                <a:avLst/>
              </a:prstGeom>
            </p:spPr>
          </p:pic>
        </mc:Fallback>
      </mc:AlternateContent>
    </p:spTree>
    <p:extLst>
      <p:ext uri="{BB962C8B-B14F-4D97-AF65-F5344CB8AC3E}">
        <p14:creationId xmlns:p14="http://schemas.microsoft.com/office/powerpoint/2010/main" val="401981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B9F9-45A2-1646-8777-6C372CF8D0B9}"/>
              </a:ext>
            </a:extLst>
          </p:cNvPr>
          <p:cNvSpPr>
            <a:spLocks noGrp="1"/>
          </p:cNvSpPr>
          <p:nvPr>
            <p:ph type="title"/>
          </p:nvPr>
        </p:nvSpPr>
        <p:spPr/>
        <p:txBody>
          <a:bodyPr/>
          <a:lstStyle/>
          <a:p>
            <a:r>
              <a:rPr lang="en-US" err="1"/>
              <a:t>ChatGPT</a:t>
            </a:r>
            <a:r>
              <a:rPr lang="en-US"/>
              <a:t> Live! </a:t>
            </a:r>
          </a:p>
        </p:txBody>
      </p:sp>
      <p:sp>
        <p:nvSpPr>
          <p:cNvPr id="3" name="Content Placeholder 2">
            <a:extLst>
              <a:ext uri="{FF2B5EF4-FFF2-40B4-BE49-F238E27FC236}">
                <a16:creationId xmlns:a16="http://schemas.microsoft.com/office/drawing/2014/main" id="{B4999FAE-F23B-DC46-A359-C16FC24AD0CC}"/>
              </a:ext>
            </a:extLst>
          </p:cNvPr>
          <p:cNvSpPr>
            <a:spLocks noGrp="1"/>
          </p:cNvSpPr>
          <p:nvPr>
            <p:ph idx="1"/>
          </p:nvPr>
        </p:nvSpPr>
        <p:spPr/>
        <p:txBody>
          <a:bodyPr/>
          <a:lstStyle/>
          <a:p>
            <a:pPr marL="0" indent="0">
              <a:buNone/>
            </a:pPr>
            <a:r>
              <a:rPr lang="en-US">
                <a:hlinkClick r:id="rId2"/>
              </a:rPr>
              <a:t>https://chat.openai.com/c/72bf4887-2930-406a-817e-2f9489caf6e4</a:t>
            </a:r>
            <a:r>
              <a:rPr lang="en-US"/>
              <a:t>  </a:t>
            </a:r>
          </a:p>
          <a:p>
            <a:pPr marL="0" indent="0">
              <a:buNone/>
            </a:pPr>
            <a:endParaRPr lang="en-US"/>
          </a:p>
          <a:p>
            <a:pPr marL="0" indent="0">
              <a:buNone/>
            </a:pPr>
            <a:r>
              <a:rPr lang="en-US"/>
              <a:t>Private link, will show live examples </a:t>
            </a:r>
          </a:p>
          <a:p>
            <a:pPr marL="0"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07B66F80-18B5-0549-AFBA-EF6F7F3E1F0A}"/>
              </a:ext>
            </a:extLst>
          </p:cNvPr>
          <p:cNvSpPr>
            <a:spLocks noGrp="1"/>
          </p:cNvSpPr>
          <p:nvPr>
            <p:ph type="sldNum" sz="quarter" idx="12"/>
          </p:nvPr>
        </p:nvSpPr>
        <p:spPr/>
        <p:txBody>
          <a:bodyPr/>
          <a:lstStyle/>
          <a:p>
            <a:fld id="{3C019224-340E-4140-A4D7-BC85D10498F4}" type="slidenum">
              <a:rPr lang="en-US" smtClean="0"/>
              <a:pPr/>
              <a:t>56</a:t>
            </a:fld>
            <a:endParaRPr lang="en-US"/>
          </a:p>
        </p:txBody>
      </p:sp>
    </p:spTree>
    <p:extLst>
      <p:ext uri="{BB962C8B-B14F-4D97-AF65-F5344CB8AC3E}">
        <p14:creationId xmlns:p14="http://schemas.microsoft.com/office/powerpoint/2010/main" val="3158916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B9F9-45A2-1646-8777-6C372CF8D0B9}"/>
              </a:ext>
            </a:extLst>
          </p:cNvPr>
          <p:cNvSpPr>
            <a:spLocks noGrp="1"/>
          </p:cNvSpPr>
          <p:nvPr>
            <p:ph type="title"/>
          </p:nvPr>
        </p:nvSpPr>
        <p:spPr/>
        <p:txBody>
          <a:bodyPr/>
          <a:lstStyle/>
          <a:p>
            <a:r>
              <a:rPr lang="en-US" err="1"/>
              <a:t>ChatGPT</a:t>
            </a:r>
            <a:r>
              <a:rPr lang="en-US"/>
              <a:t> Live! </a:t>
            </a:r>
          </a:p>
        </p:txBody>
      </p:sp>
      <p:sp>
        <p:nvSpPr>
          <p:cNvPr id="3" name="Content Placeholder 2">
            <a:extLst>
              <a:ext uri="{FF2B5EF4-FFF2-40B4-BE49-F238E27FC236}">
                <a16:creationId xmlns:a16="http://schemas.microsoft.com/office/drawing/2014/main" id="{B4999FAE-F23B-DC46-A359-C16FC24AD0CC}"/>
              </a:ext>
            </a:extLst>
          </p:cNvPr>
          <p:cNvSpPr>
            <a:spLocks noGrp="1"/>
          </p:cNvSpPr>
          <p:nvPr>
            <p:ph idx="1"/>
          </p:nvPr>
        </p:nvSpPr>
        <p:spPr/>
        <p:txBody>
          <a:bodyPr/>
          <a:lstStyle/>
          <a:p>
            <a:pPr marL="0" indent="0">
              <a:buNone/>
            </a:pPr>
            <a:r>
              <a:rPr lang="en-US" dirty="0">
                <a:hlinkClick r:id="rId2"/>
              </a:rPr>
              <a:t>https://chat.openai.com/c/72bf4887-2930-406a-817e-2f9489caf6e4</a:t>
            </a:r>
            <a:r>
              <a:rPr lang="en-US" dirty="0"/>
              <a:t> </a:t>
            </a:r>
          </a:p>
          <a:p>
            <a:pPr marL="0" indent="0">
              <a:buNone/>
            </a:pPr>
            <a:endParaRPr lang="en-US" dirty="0"/>
          </a:p>
          <a:p>
            <a:pPr marL="0" indent="0">
              <a:buNone/>
            </a:pPr>
            <a:r>
              <a:rPr lang="en-US" dirty="0"/>
              <a:t>Covered: </a:t>
            </a:r>
          </a:p>
          <a:p>
            <a:pPr marL="0" indent="0">
              <a:buNone/>
            </a:pPr>
            <a:r>
              <a:rPr lang="en-US" dirty="0"/>
              <a:t>Facts </a:t>
            </a:r>
          </a:p>
          <a:p>
            <a:pPr marL="0" indent="0">
              <a:buNone/>
            </a:pPr>
            <a:r>
              <a:rPr lang="en-US" dirty="0"/>
              <a:t>Writing email </a:t>
            </a:r>
          </a:p>
          <a:p>
            <a:pPr marL="0" indent="0">
              <a:buNone/>
            </a:pPr>
            <a:r>
              <a:rPr lang="en-US" dirty="0"/>
              <a:t>Writing code </a:t>
            </a:r>
          </a:p>
          <a:p>
            <a:pPr marL="0" indent="0">
              <a:buNone/>
            </a:pPr>
            <a:r>
              <a:rPr lang="en-US" dirty="0"/>
              <a:t>Breaking rules </a:t>
            </a:r>
          </a:p>
          <a:p>
            <a:pPr marL="0" indent="0">
              <a:buNone/>
            </a:pPr>
            <a:r>
              <a:rPr lang="en-US" dirty="0"/>
              <a:t>Bias </a:t>
            </a:r>
          </a:p>
          <a:p>
            <a:pPr marL="0" indent="0">
              <a:buNone/>
            </a:pPr>
            <a:endParaRPr lang="en-US" dirty="0"/>
          </a:p>
        </p:txBody>
      </p:sp>
      <p:sp>
        <p:nvSpPr>
          <p:cNvPr id="4" name="Slide Number Placeholder 3">
            <a:extLst>
              <a:ext uri="{FF2B5EF4-FFF2-40B4-BE49-F238E27FC236}">
                <a16:creationId xmlns:a16="http://schemas.microsoft.com/office/drawing/2014/main" id="{07B66F80-18B5-0549-AFBA-EF6F7F3E1F0A}"/>
              </a:ext>
            </a:extLst>
          </p:cNvPr>
          <p:cNvSpPr>
            <a:spLocks noGrp="1"/>
          </p:cNvSpPr>
          <p:nvPr>
            <p:ph type="sldNum" sz="quarter" idx="12"/>
          </p:nvPr>
        </p:nvSpPr>
        <p:spPr/>
        <p:txBody>
          <a:bodyPr/>
          <a:lstStyle/>
          <a:p>
            <a:fld id="{3C019224-340E-4140-A4D7-BC85D10498F4}" type="slidenum">
              <a:rPr lang="en-US" smtClean="0"/>
              <a:pPr/>
              <a:t>57</a:t>
            </a:fld>
            <a:endParaRPr lang="en-US"/>
          </a:p>
        </p:txBody>
      </p:sp>
    </p:spTree>
    <p:extLst>
      <p:ext uri="{BB962C8B-B14F-4D97-AF65-F5344CB8AC3E}">
        <p14:creationId xmlns:p14="http://schemas.microsoft.com/office/powerpoint/2010/main" val="3834639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F4569-0834-754E-B195-846F6424E566}"/>
              </a:ext>
            </a:extLst>
          </p:cNvPr>
          <p:cNvSpPr>
            <a:spLocks noGrp="1"/>
          </p:cNvSpPr>
          <p:nvPr>
            <p:ph type="title"/>
          </p:nvPr>
        </p:nvSpPr>
        <p:spPr/>
        <p:txBody>
          <a:bodyPr/>
          <a:lstStyle/>
          <a:p>
            <a:r>
              <a:rPr lang="en-US"/>
              <a:t>Any use cases / experiences from your side? </a:t>
            </a:r>
          </a:p>
        </p:txBody>
      </p:sp>
      <p:sp>
        <p:nvSpPr>
          <p:cNvPr id="3" name="Content Placeholder 2">
            <a:extLst>
              <a:ext uri="{FF2B5EF4-FFF2-40B4-BE49-F238E27FC236}">
                <a16:creationId xmlns:a16="http://schemas.microsoft.com/office/drawing/2014/main" id="{6BC18F4D-2FAA-6C43-B633-D76B4E0424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07AE872-F63B-2B43-A837-A54D7300183E}"/>
              </a:ext>
            </a:extLst>
          </p:cNvPr>
          <p:cNvSpPr>
            <a:spLocks noGrp="1"/>
          </p:cNvSpPr>
          <p:nvPr>
            <p:ph type="sldNum" sz="quarter" idx="12"/>
          </p:nvPr>
        </p:nvSpPr>
        <p:spPr/>
        <p:txBody>
          <a:bodyPr/>
          <a:lstStyle/>
          <a:p>
            <a:fld id="{3C019224-340E-4140-A4D7-BC85D10498F4}" type="slidenum">
              <a:rPr lang="en-US" smtClean="0"/>
              <a:pPr/>
              <a:t>58</a:t>
            </a:fld>
            <a:endParaRPr lang="en-US"/>
          </a:p>
        </p:txBody>
      </p:sp>
    </p:spTree>
    <p:extLst>
      <p:ext uri="{BB962C8B-B14F-4D97-AF65-F5344CB8AC3E}">
        <p14:creationId xmlns:p14="http://schemas.microsoft.com/office/powerpoint/2010/main" val="2703608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EE6A-D922-694C-A9E6-92E2933EBDFF}"/>
              </a:ext>
            </a:extLst>
          </p:cNvPr>
          <p:cNvSpPr>
            <a:spLocks noGrp="1"/>
          </p:cNvSpPr>
          <p:nvPr>
            <p:ph type="title"/>
          </p:nvPr>
        </p:nvSpPr>
        <p:spPr/>
        <p:txBody>
          <a:bodyPr/>
          <a:lstStyle/>
          <a:p>
            <a:r>
              <a:rPr lang="en-US"/>
              <a:t>Similar systems / applications </a:t>
            </a:r>
          </a:p>
        </p:txBody>
      </p:sp>
      <p:sp>
        <p:nvSpPr>
          <p:cNvPr id="3" name="Content Placeholder 2">
            <a:extLst>
              <a:ext uri="{FF2B5EF4-FFF2-40B4-BE49-F238E27FC236}">
                <a16:creationId xmlns:a16="http://schemas.microsoft.com/office/drawing/2014/main" id="{113BB542-6862-8949-957F-271013EBE024}"/>
              </a:ext>
            </a:extLst>
          </p:cNvPr>
          <p:cNvSpPr>
            <a:spLocks noGrp="1"/>
          </p:cNvSpPr>
          <p:nvPr>
            <p:ph idx="1"/>
          </p:nvPr>
        </p:nvSpPr>
        <p:spPr/>
        <p:txBody>
          <a:bodyPr>
            <a:normAutofit lnSpcReduction="10000"/>
          </a:bodyPr>
          <a:lstStyle/>
          <a:p>
            <a:pPr marL="0" indent="0">
              <a:buNone/>
            </a:pPr>
            <a:r>
              <a:rPr lang="en-US"/>
              <a:t>Bard by Google - is connected to internet, docs, drive, </a:t>
            </a:r>
            <a:r>
              <a:rPr lang="en-US" err="1"/>
              <a:t>gmail</a:t>
            </a:r>
            <a:endParaRPr lang="en-US"/>
          </a:p>
          <a:p>
            <a:pPr marL="0" indent="0">
              <a:buNone/>
            </a:pPr>
            <a:r>
              <a:rPr lang="en-US" err="1"/>
              <a:t>LLaMa</a:t>
            </a:r>
            <a:r>
              <a:rPr lang="en-US"/>
              <a:t> by Meta - open source LLM </a:t>
            </a:r>
          </a:p>
          <a:p>
            <a:pPr marL="0" indent="0">
              <a:buNone/>
            </a:pPr>
            <a:r>
              <a:rPr lang="en-US" err="1"/>
              <a:t>BingChat</a:t>
            </a:r>
            <a:r>
              <a:rPr lang="en-US"/>
              <a:t> by Microsoft - integrates GPT with internet</a:t>
            </a:r>
          </a:p>
          <a:p>
            <a:pPr marL="0" indent="0">
              <a:buNone/>
            </a:pPr>
            <a:r>
              <a:rPr lang="en-US"/>
              <a:t>Copilot X by </a:t>
            </a:r>
            <a:r>
              <a:rPr lang="en-US" err="1"/>
              <a:t>Github</a:t>
            </a:r>
            <a:r>
              <a:rPr lang="en-US"/>
              <a:t> - integrates with </a:t>
            </a:r>
            <a:r>
              <a:rPr lang="en-US" err="1"/>
              <a:t>VSCode</a:t>
            </a:r>
            <a:r>
              <a:rPr lang="en-US"/>
              <a:t> to help you write code</a:t>
            </a:r>
          </a:p>
          <a:p>
            <a:pPr marL="0" indent="0">
              <a:buNone/>
            </a:pPr>
            <a:r>
              <a:rPr lang="en-US" err="1"/>
              <a:t>HuggingChat</a:t>
            </a:r>
            <a:r>
              <a:rPr lang="en-US"/>
              <a:t> - open source </a:t>
            </a:r>
            <a:r>
              <a:rPr lang="en-US" err="1"/>
              <a:t>chatGPT</a:t>
            </a:r>
            <a:r>
              <a:rPr lang="en-US"/>
              <a:t> alternative</a:t>
            </a:r>
          </a:p>
          <a:p>
            <a:pPr marL="0" indent="0">
              <a:buNone/>
            </a:pPr>
            <a:r>
              <a:rPr lang="en-US"/>
              <a:t>BLOOM by </a:t>
            </a:r>
            <a:r>
              <a:rPr lang="en-US" err="1"/>
              <a:t>BigScience</a:t>
            </a:r>
            <a:r>
              <a:rPr lang="en-US"/>
              <a:t> - multilingual LLM</a:t>
            </a:r>
          </a:p>
          <a:p>
            <a:pPr marL="0" indent="0">
              <a:buNone/>
            </a:pPr>
            <a:r>
              <a:rPr lang="en-US" err="1"/>
              <a:t>OverflowAI</a:t>
            </a:r>
            <a:r>
              <a:rPr lang="en-US"/>
              <a:t> by </a:t>
            </a:r>
            <a:r>
              <a:rPr lang="en-US" err="1"/>
              <a:t>StackOverflow</a:t>
            </a:r>
            <a:r>
              <a:rPr lang="en-US"/>
              <a:t> - LLM trained by </a:t>
            </a:r>
            <a:r>
              <a:rPr lang="en-US" err="1"/>
              <a:t>stackoverflow</a:t>
            </a:r>
            <a:endParaRPr lang="en-US"/>
          </a:p>
          <a:p>
            <a:pPr marL="0" indent="0">
              <a:buNone/>
            </a:pPr>
            <a:r>
              <a:rPr lang="en-US"/>
              <a:t>Poe by Quora - has chatbot personalities</a:t>
            </a:r>
          </a:p>
          <a:p>
            <a:pPr marL="0" indent="0">
              <a:buNone/>
            </a:pPr>
            <a:r>
              <a:rPr lang="en-US" err="1"/>
              <a:t>YouChat</a:t>
            </a:r>
            <a:r>
              <a:rPr lang="en-US"/>
              <a:t> - LLM powered by search engine </a:t>
            </a:r>
            <a:r>
              <a:rPr lang="en-US" err="1"/>
              <a:t>You.com</a:t>
            </a:r>
            <a:r>
              <a:rPr lang="en-US"/>
              <a:t> </a:t>
            </a:r>
          </a:p>
        </p:txBody>
      </p:sp>
      <p:sp>
        <p:nvSpPr>
          <p:cNvPr id="4" name="Slide Number Placeholder 3">
            <a:extLst>
              <a:ext uri="{FF2B5EF4-FFF2-40B4-BE49-F238E27FC236}">
                <a16:creationId xmlns:a16="http://schemas.microsoft.com/office/drawing/2014/main" id="{3AD5A02E-DE1D-2D4C-854E-05ABEF8891D3}"/>
              </a:ext>
            </a:extLst>
          </p:cNvPr>
          <p:cNvSpPr>
            <a:spLocks noGrp="1"/>
          </p:cNvSpPr>
          <p:nvPr>
            <p:ph type="sldNum" sz="quarter" idx="12"/>
          </p:nvPr>
        </p:nvSpPr>
        <p:spPr/>
        <p:txBody>
          <a:bodyPr/>
          <a:lstStyle/>
          <a:p>
            <a:fld id="{3C019224-340E-4140-A4D7-BC85D10498F4}" type="slidenum">
              <a:rPr lang="en-US" smtClean="0"/>
              <a:pPr/>
              <a:t>59</a:t>
            </a:fld>
            <a:endParaRPr lang="en-US"/>
          </a:p>
        </p:txBody>
      </p:sp>
    </p:spTree>
    <p:extLst>
      <p:ext uri="{BB962C8B-B14F-4D97-AF65-F5344CB8AC3E}">
        <p14:creationId xmlns:p14="http://schemas.microsoft.com/office/powerpoint/2010/main" val="2476696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41A3-C73E-B04E-9497-1F0E6DD041BE}"/>
              </a:ext>
            </a:extLst>
          </p:cNvPr>
          <p:cNvSpPr>
            <a:spLocks noGrp="1"/>
          </p:cNvSpPr>
          <p:nvPr>
            <p:ph type="title"/>
          </p:nvPr>
        </p:nvSpPr>
        <p:spPr/>
        <p:txBody>
          <a:bodyPr/>
          <a:lstStyle/>
          <a:p>
            <a:r>
              <a:rPr lang="en-US" dirty="0"/>
              <a:t>Your responses </a:t>
            </a:r>
          </a:p>
        </p:txBody>
      </p:sp>
      <p:sp>
        <p:nvSpPr>
          <p:cNvPr id="3" name="Content Placeholder 2">
            <a:extLst>
              <a:ext uri="{FF2B5EF4-FFF2-40B4-BE49-F238E27FC236}">
                <a16:creationId xmlns:a16="http://schemas.microsoft.com/office/drawing/2014/main" id="{8782590C-C3F4-E246-9D30-0E7BCAB90A01}"/>
              </a:ext>
            </a:extLst>
          </p:cNvPr>
          <p:cNvSpPr>
            <a:spLocks noGrp="1"/>
          </p:cNvSpPr>
          <p:nvPr>
            <p:ph idx="1"/>
          </p:nvPr>
        </p:nvSpPr>
        <p:spPr/>
        <p:txBody>
          <a:bodyPr/>
          <a:lstStyle/>
          <a:p>
            <a:pPr marL="0" indent="0">
              <a:buNone/>
            </a:pPr>
            <a:r>
              <a:rPr lang="en-US" dirty="0">
                <a:cs typeface="Calibri"/>
              </a:rPr>
              <a:t>Why taking this course in a couple of lines </a:t>
            </a:r>
          </a:p>
          <a:p>
            <a:pPr marL="0" indent="0">
              <a:buNone/>
            </a:pPr>
            <a:r>
              <a:rPr lang="en-US" dirty="0"/>
              <a:t>What do you want to get out of the class?</a:t>
            </a:r>
          </a:p>
          <a:p>
            <a:endParaRPr lang="en-US" dirty="0"/>
          </a:p>
        </p:txBody>
      </p:sp>
      <p:sp>
        <p:nvSpPr>
          <p:cNvPr id="4" name="Slide Number Placeholder 3">
            <a:extLst>
              <a:ext uri="{FF2B5EF4-FFF2-40B4-BE49-F238E27FC236}">
                <a16:creationId xmlns:a16="http://schemas.microsoft.com/office/drawing/2014/main" id="{AAAF8F04-F4EB-EA49-A5E4-D6FF04B0C56A}"/>
              </a:ext>
            </a:extLst>
          </p:cNvPr>
          <p:cNvSpPr>
            <a:spLocks noGrp="1"/>
          </p:cNvSpPr>
          <p:nvPr>
            <p:ph type="sldNum" sz="quarter" idx="12"/>
          </p:nvPr>
        </p:nvSpPr>
        <p:spPr/>
        <p:txBody>
          <a:bodyPr/>
          <a:lstStyle/>
          <a:p>
            <a:fld id="{3C019224-340E-4140-A4D7-BC85D10498F4}" type="slidenum">
              <a:rPr lang="en-US" smtClean="0"/>
              <a:pPr/>
              <a:t>6</a:t>
            </a:fld>
            <a:endParaRPr lang="en-US"/>
          </a:p>
        </p:txBody>
      </p:sp>
    </p:spTree>
    <p:extLst>
      <p:ext uri="{BB962C8B-B14F-4D97-AF65-F5344CB8AC3E}">
        <p14:creationId xmlns:p14="http://schemas.microsoft.com/office/powerpoint/2010/main" val="34089787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F9C0-9153-9745-94A4-9C13DFF86C32}"/>
              </a:ext>
            </a:extLst>
          </p:cNvPr>
          <p:cNvSpPr>
            <a:spLocks noGrp="1"/>
          </p:cNvSpPr>
          <p:nvPr>
            <p:ph type="title"/>
          </p:nvPr>
        </p:nvSpPr>
        <p:spPr/>
        <p:txBody>
          <a:bodyPr/>
          <a:lstStyle/>
          <a:p>
            <a:r>
              <a:rPr lang="en-US" dirty="0"/>
              <a:t>Coding: GPT-3 with Codex LM</a:t>
            </a:r>
          </a:p>
        </p:txBody>
      </p:sp>
      <p:pic>
        <p:nvPicPr>
          <p:cNvPr id="7" name="Content Placeholder 6" descr="A screenshot of a chat&#10;&#10;Description automatically generated">
            <a:extLst>
              <a:ext uri="{FF2B5EF4-FFF2-40B4-BE49-F238E27FC236}">
                <a16:creationId xmlns:a16="http://schemas.microsoft.com/office/drawing/2014/main" id="{9368BBC5-BF9A-A44E-BAAA-173D2B344350}"/>
              </a:ext>
            </a:extLst>
          </p:cNvPr>
          <p:cNvPicPr>
            <a:picLocks noGrp="1" noChangeAspect="1"/>
          </p:cNvPicPr>
          <p:nvPr>
            <p:ph idx="1"/>
          </p:nvPr>
        </p:nvPicPr>
        <p:blipFill>
          <a:blip r:embed="rId2"/>
          <a:stretch>
            <a:fillRect/>
          </a:stretch>
        </p:blipFill>
        <p:spPr>
          <a:xfrm>
            <a:off x="1905000" y="1370013"/>
            <a:ext cx="5333999" cy="3262312"/>
          </a:xfrm>
        </p:spPr>
      </p:pic>
      <p:sp>
        <p:nvSpPr>
          <p:cNvPr id="4" name="Slide Number Placeholder 3">
            <a:extLst>
              <a:ext uri="{FF2B5EF4-FFF2-40B4-BE49-F238E27FC236}">
                <a16:creationId xmlns:a16="http://schemas.microsoft.com/office/drawing/2014/main" id="{D9F1046F-766F-CD46-9B29-D73DAF97C434}"/>
              </a:ext>
            </a:extLst>
          </p:cNvPr>
          <p:cNvSpPr>
            <a:spLocks noGrp="1"/>
          </p:cNvSpPr>
          <p:nvPr>
            <p:ph type="sldNum" sz="quarter" idx="12"/>
          </p:nvPr>
        </p:nvSpPr>
        <p:spPr/>
        <p:txBody>
          <a:bodyPr/>
          <a:lstStyle/>
          <a:p>
            <a:fld id="{3C019224-340E-4140-A4D7-BC85D10498F4}" type="slidenum">
              <a:rPr lang="en-US" smtClean="0"/>
              <a:pPr/>
              <a:t>60</a:t>
            </a:fld>
            <a:endParaRPr lang="en-US"/>
          </a:p>
        </p:txBody>
      </p:sp>
      <p:sp>
        <p:nvSpPr>
          <p:cNvPr id="5" name="TextBox 4">
            <a:extLst>
              <a:ext uri="{FF2B5EF4-FFF2-40B4-BE49-F238E27FC236}">
                <a16:creationId xmlns:a16="http://schemas.microsoft.com/office/drawing/2014/main" id="{21E6F5A9-368F-3440-A9D5-13E9C0F5170E}"/>
              </a:ext>
            </a:extLst>
          </p:cNvPr>
          <p:cNvSpPr txBox="1"/>
          <p:nvPr/>
        </p:nvSpPr>
        <p:spPr>
          <a:xfrm>
            <a:off x="546100" y="4737100"/>
            <a:ext cx="5081584" cy="369332"/>
          </a:xfrm>
          <a:prstGeom prst="rect">
            <a:avLst/>
          </a:prstGeom>
          <a:noFill/>
        </p:spPr>
        <p:txBody>
          <a:bodyPr wrap="none" rtlCol="0">
            <a:spAutoFit/>
          </a:bodyPr>
          <a:lstStyle/>
          <a:p>
            <a:r>
              <a:rPr lang="en-US" dirty="0">
                <a:hlinkClick r:id="rId3"/>
              </a:rPr>
              <a:t>https://openai.com/blog/openai-codex#spacegame</a:t>
            </a:r>
            <a:r>
              <a:rPr lang="en-US" dirty="0"/>
              <a:t> </a:t>
            </a:r>
          </a:p>
        </p:txBody>
      </p:sp>
    </p:spTree>
    <p:extLst>
      <p:ext uri="{BB962C8B-B14F-4D97-AF65-F5344CB8AC3E}">
        <p14:creationId xmlns:p14="http://schemas.microsoft.com/office/powerpoint/2010/main" val="2053821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F9C0-9153-9745-94A4-9C13DFF86C32}"/>
              </a:ext>
            </a:extLst>
          </p:cNvPr>
          <p:cNvSpPr>
            <a:spLocks noGrp="1"/>
          </p:cNvSpPr>
          <p:nvPr>
            <p:ph type="title"/>
          </p:nvPr>
        </p:nvSpPr>
        <p:spPr/>
        <p:txBody>
          <a:bodyPr>
            <a:normAutofit fontScale="90000"/>
          </a:bodyPr>
          <a:lstStyle/>
          <a:p>
            <a:r>
              <a:rPr lang="en-US" dirty="0"/>
              <a:t>Math: Google’s MINERVA model (</a:t>
            </a:r>
            <a:r>
              <a:rPr lang="en-US" dirty="0" err="1"/>
              <a:t>PaLM</a:t>
            </a:r>
            <a:r>
              <a:rPr lang="en-US" dirty="0"/>
              <a:t> variant) </a:t>
            </a:r>
          </a:p>
        </p:txBody>
      </p:sp>
      <p:sp>
        <p:nvSpPr>
          <p:cNvPr id="4" name="Slide Number Placeholder 3">
            <a:extLst>
              <a:ext uri="{FF2B5EF4-FFF2-40B4-BE49-F238E27FC236}">
                <a16:creationId xmlns:a16="http://schemas.microsoft.com/office/drawing/2014/main" id="{D9F1046F-766F-CD46-9B29-D73DAF97C434}"/>
              </a:ext>
            </a:extLst>
          </p:cNvPr>
          <p:cNvSpPr>
            <a:spLocks noGrp="1"/>
          </p:cNvSpPr>
          <p:nvPr>
            <p:ph type="sldNum" sz="quarter" idx="12"/>
          </p:nvPr>
        </p:nvSpPr>
        <p:spPr/>
        <p:txBody>
          <a:bodyPr/>
          <a:lstStyle/>
          <a:p>
            <a:fld id="{3C019224-340E-4140-A4D7-BC85D10498F4}" type="slidenum">
              <a:rPr lang="en-US" smtClean="0"/>
              <a:pPr/>
              <a:t>61</a:t>
            </a:fld>
            <a:endParaRPr lang="en-US"/>
          </a:p>
        </p:txBody>
      </p:sp>
      <p:pic>
        <p:nvPicPr>
          <p:cNvPr id="9" name="Picture 8" descr="A two math problems with equations&#10;&#10;Description automatically generated with medium confidence">
            <a:extLst>
              <a:ext uri="{FF2B5EF4-FFF2-40B4-BE49-F238E27FC236}">
                <a16:creationId xmlns:a16="http://schemas.microsoft.com/office/drawing/2014/main" id="{6A7B9697-ED72-8C48-8BC4-5E55E6EC556C}"/>
              </a:ext>
            </a:extLst>
          </p:cNvPr>
          <p:cNvPicPr>
            <a:picLocks noChangeAspect="1"/>
          </p:cNvPicPr>
          <p:nvPr/>
        </p:nvPicPr>
        <p:blipFill>
          <a:blip r:embed="rId2"/>
          <a:stretch>
            <a:fillRect/>
          </a:stretch>
        </p:blipFill>
        <p:spPr>
          <a:xfrm>
            <a:off x="1496256" y="1115731"/>
            <a:ext cx="5749094" cy="3827254"/>
          </a:xfrm>
          <a:prstGeom prst="rect">
            <a:avLst/>
          </a:prstGeom>
        </p:spPr>
      </p:pic>
    </p:spTree>
    <p:extLst>
      <p:ext uri="{BB962C8B-B14F-4D97-AF65-F5344CB8AC3E}">
        <p14:creationId xmlns:p14="http://schemas.microsoft.com/office/powerpoint/2010/main" val="13519347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F9C0-9153-9745-94A4-9C13DFF86C32}"/>
              </a:ext>
            </a:extLst>
          </p:cNvPr>
          <p:cNvSpPr>
            <a:spLocks noGrp="1"/>
          </p:cNvSpPr>
          <p:nvPr>
            <p:ph type="title"/>
          </p:nvPr>
        </p:nvSpPr>
        <p:spPr>
          <a:xfrm>
            <a:off x="0" y="0"/>
            <a:ext cx="7886700" cy="994172"/>
          </a:xfrm>
        </p:spPr>
        <p:txBody>
          <a:bodyPr/>
          <a:lstStyle/>
          <a:p>
            <a:r>
              <a:rPr lang="en-US" dirty="0"/>
              <a:t>Math: </a:t>
            </a:r>
            <a:r>
              <a:rPr lang="en-US" dirty="0" err="1"/>
              <a:t>AlphaTensor</a:t>
            </a:r>
            <a:endParaRPr lang="en-US" dirty="0"/>
          </a:p>
        </p:txBody>
      </p:sp>
      <p:pic>
        <p:nvPicPr>
          <p:cNvPr id="7" name="Content Placeholder 6">
            <a:extLst>
              <a:ext uri="{FF2B5EF4-FFF2-40B4-BE49-F238E27FC236}">
                <a16:creationId xmlns:a16="http://schemas.microsoft.com/office/drawing/2014/main" id="{FC1D6788-1098-2141-8892-F21B637302B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8650" y="2523077"/>
            <a:ext cx="7886700" cy="2148698"/>
          </a:xfrm>
        </p:spPr>
      </p:pic>
      <p:sp>
        <p:nvSpPr>
          <p:cNvPr id="4" name="Slide Number Placeholder 3">
            <a:extLst>
              <a:ext uri="{FF2B5EF4-FFF2-40B4-BE49-F238E27FC236}">
                <a16:creationId xmlns:a16="http://schemas.microsoft.com/office/drawing/2014/main" id="{D9F1046F-766F-CD46-9B29-D73DAF97C434}"/>
              </a:ext>
            </a:extLst>
          </p:cNvPr>
          <p:cNvSpPr>
            <a:spLocks noGrp="1"/>
          </p:cNvSpPr>
          <p:nvPr>
            <p:ph type="sldNum" sz="quarter" idx="12"/>
          </p:nvPr>
        </p:nvSpPr>
        <p:spPr/>
        <p:txBody>
          <a:bodyPr/>
          <a:lstStyle/>
          <a:p>
            <a:fld id="{3C019224-340E-4140-A4D7-BC85D10498F4}" type="slidenum">
              <a:rPr lang="en-US" smtClean="0"/>
              <a:pPr/>
              <a:t>62</a:t>
            </a:fld>
            <a:endParaRPr lang="en-US"/>
          </a:p>
        </p:txBody>
      </p:sp>
      <p:sp>
        <p:nvSpPr>
          <p:cNvPr id="5" name="TextBox 4">
            <a:extLst>
              <a:ext uri="{FF2B5EF4-FFF2-40B4-BE49-F238E27FC236}">
                <a16:creationId xmlns:a16="http://schemas.microsoft.com/office/drawing/2014/main" id="{21E6F5A9-368F-3440-A9D5-13E9C0F5170E}"/>
              </a:ext>
            </a:extLst>
          </p:cNvPr>
          <p:cNvSpPr txBox="1"/>
          <p:nvPr/>
        </p:nvSpPr>
        <p:spPr>
          <a:xfrm>
            <a:off x="546100" y="4737100"/>
            <a:ext cx="8494954" cy="369332"/>
          </a:xfrm>
          <a:prstGeom prst="rect">
            <a:avLst/>
          </a:prstGeom>
          <a:noFill/>
        </p:spPr>
        <p:txBody>
          <a:bodyPr wrap="none" rtlCol="0">
            <a:spAutoFit/>
          </a:bodyPr>
          <a:lstStyle/>
          <a:p>
            <a:r>
              <a:rPr lang="en-US" dirty="0">
                <a:hlinkClick r:id="rId4"/>
              </a:rPr>
              <a:t>https://deepmind.google/discover/blog/discovering-novel-algorithms-with-alphatensor/</a:t>
            </a:r>
            <a:r>
              <a:rPr lang="en-US" dirty="0"/>
              <a:t> </a:t>
            </a:r>
          </a:p>
        </p:txBody>
      </p:sp>
      <p:pic>
        <p:nvPicPr>
          <p:cNvPr id="9" name="Picture 8" descr="A white background with black text&#10;&#10;Description automatically generated">
            <a:extLst>
              <a:ext uri="{FF2B5EF4-FFF2-40B4-BE49-F238E27FC236}">
                <a16:creationId xmlns:a16="http://schemas.microsoft.com/office/drawing/2014/main" id="{2C51AF13-822A-CF48-8CD5-1DD425BC6AB4}"/>
              </a:ext>
            </a:extLst>
          </p:cNvPr>
          <p:cNvPicPr>
            <a:picLocks noChangeAspect="1"/>
          </p:cNvPicPr>
          <p:nvPr/>
        </p:nvPicPr>
        <p:blipFill>
          <a:blip r:embed="rId5"/>
          <a:stretch>
            <a:fillRect/>
          </a:stretch>
        </p:blipFill>
        <p:spPr>
          <a:xfrm>
            <a:off x="4229100" y="241447"/>
            <a:ext cx="4699000" cy="1743178"/>
          </a:xfrm>
          <a:prstGeom prst="rect">
            <a:avLst/>
          </a:prstGeom>
        </p:spPr>
      </p:pic>
    </p:spTree>
    <p:extLst>
      <p:ext uri="{BB962C8B-B14F-4D97-AF65-F5344CB8AC3E}">
        <p14:creationId xmlns:p14="http://schemas.microsoft.com/office/powerpoint/2010/main" val="3022653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F9C0-9153-9745-94A4-9C13DFF86C32}"/>
              </a:ext>
            </a:extLst>
          </p:cNvPr>
          <p:cNvSpPr>
            <a:spLocks noGrp="1"/>
          </p:cNvSpPr>
          <p:nvPr>
            <p:ph type="title"/>
          </p:nvPr>
        </p:nvSpPr>
        <p:spPr>
          <a:xfrm>
            <a:off x="0" y="0"/>
            <a:ext cx="7886700" cy="994172"/>
          </a:xfrm>
        </p:spPr>
        <p:txBody>
          <a:bodyPr/>
          <a:lstStyle/>
          <a:p>
            <a:r>
              <a:rPr lang="en-US" dirty="0"/>
              <a:t>Life Sciences: AlphaFold2</a:t>
            </a:r>
          </a:p>
        </p:txBody>
      </p:sp>
      <p:sp>
        <p:nvSpPr>
          <p:cNvPr id="4" name="Slide Number Placeholder 3">
            <a:extLst>
              <a:ext uri="{FF2B5EF4-FFF2-40B4-BE49-F238E27FC236}">
                <a16:creationId xmlns:a16="http://schemas.microsoft.com/office/drawing/2014/main" id="{D9F1046F-766F-CD46-9B29-D73DAF97C434}"/>
              </a:ext>
            </a:extLst>
          </p:cNvPr>
          <p:cNvSpPr>
            <a:spLocks noGrp="1"/>
          </p:cNvSpPr>
          <p:nvPr>
            <p:ph type="sldNum" sz="quarter" idx="12"/>
          </p:nvPr>
        </p:nvSpPr>
        <p:spPr/>
        <p:txBody>
          <a:bodyPr/>
          <a:lstStyle/>
          <a:p>
            <a:fld id="{3C019224-340E-4140-A4D7-BC85D10498F4}" type="slidenum">
              <a:rPr lang="en-US" smtClean="0"/>
              <a:pPr/>
              <a:t>63</a:t>
            </a:fld>
            <a:endParaRPr lang="en-US"/>
          </a:p>
        </p:txBody>
      </p:sp>
      <p:sp>
        <p:nvSpPr>
          <p:cNvPr id="8" name="Content Placeholder 6">
            <a:extLst>
              <a:ext uri="{FF2B5EF4-FFF2-40B4-BE49-F238E27FC236}">
                <a16:creationId xmlns:a16="http://schemas.microsoft.com/office/drawing/2014/main" id="{1C929895-59D1-8F41-A59F-CB71018E7D3C}"/>
              </a:ext>
            </a:extLst>
          </p:cNvPr>
          <p:cNvSpPr txBox="1">
            <a:spLocks/>
          </p:cNvSpPr>
          <p:nvPr/>
        </p:nvSpPr>
        <p:spPr>
          <a:xfrm>
            <a:off x="0" y="1369219"/>
            <a:ext cx="2797629"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Predicting protein structure </a:t>
            </a:r>
          </a:p>
        </p:txBody>
      </p:sp>
      <p:pic>
        <p:nvPicPr>
          <p:cNvPr id="11" name="Picture 10" descr="A graph of a number of people&#10;&#10;Description automatically generated with medium confidence">
            <a:extLst>
              <a:ext uri="{FF2B5EF4-FFF2-40B4-BE49-F238E27FC236}">
                <a16:creationId xmlns:a16="http://schemas.microsoft.com/office/drawing/2014/main" id="{1DC639ED-BCF0-EF4C-8687-B10FDB2CB34D}"/>
              </a:ext>
            </a:extLst>
          </p:cNvPr>
          <p:cNvPicPr>
            <a:picLocks noChangeAspect="1"/>
          </p:cNvPicPr>
          <p:nvPr/>
        </p:nvPicPr>
        <p:blipFill>
          <a:blip r:embed="rId2"/>
          <a:stretch>
            <a:fillRect/>
          </a:stretch>
        </p:blipFill>
        <p:spPr>
          <a:xfrm>
            <a:off x="4572000" y="254000"/>
            <a:ext cx="4318000" cy="4680712"/>
          </a:xfrm>
          <a:prstGeom prst="rect">
            <a:avLst/>
          </a:prstGeom>
        </p:spPr>
      </p:pic>
    </p:spTree>
    <p:extLst>
      <p:ext uri="{BB962C8B-B14F-4D97-AF65-F5344CB8AC3E}">
        <p14:creationId xmlns:p14="http://schemas.microsoft.com/office/powerpoint/2010/main" val="1305524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8749-C180-6549-8E1A-4F4B54C915E3}"/>
              </a:ext>
            </a:extLst>
          </p:cNvPr>
          <p:cNvSpPr>
            <a:spLocks noGrp="1"/>
          </p:cNvSpPr>
          <p:nvPr>
            <p:ph type="title"/>
          </p:nvPr>
        </p:nvSpPr>
        <p:spPr/>
        <p:txBody>
          <a:bodyPr/>
          <a:lstStyle/>
          <a:p>
            <a:r>
              <a:rPr lang="en-US" dirty="0"/>
              <a:t>In summary </a:t>
            </a:r>
          </a:p>
        </p:txBody>
      </p:sp>
      <p:sp>
        <p:nvSpPr>
          <p:cNvPr id="3" name="Content Placeholder 2">
            <a:extLst>
              <a:ext uri="{FF2B5EF4-FFF2-40B4-BE49-F238E27FC236}">
                <a16:creationId xmlns:a16="http://schemas.microsoft.com/office/drawing/2014/main" id="{EAA784FF-248B-C046-86C7-058264C7B0AC}"/>
              </a:ext>
            </a:extLst>
          </p:cNvPr>
          <p:cNvSpPr>
            <a:spLocks noGrp="1"/>
          </p:cNvSpPr>
          <p:nvPr>
            <p:ph idx="1"/>
          </p:nvPr>
        </p:nvSpPr>
        <p:spPr/>
        <p:txBody>
          <a:bodyPr/>
          <a:lstStyle/>
          <a:p>
            <a:pPr marL="0" indent="0">
              <a:buNone/>
            </a:pPr>
            <a:r>
              <a:rPr lang="en-US" dirty="0"/>
              <a:t>Most of the advancements in 2022 and beyond </a:t>
            </a:r>
            <a:r>
              <a:rPr lang="en-US" dirty="0">
                <a:sym typeface="Wingdings" pitchFamily="2" charset="2"/>
              </a:rPr>
              <a:t> </a:t>
            </a:r>
          </a:p>
          <a:p>
            <a:pPr marL="0" indent="0">
              <a:buNone/>
            </a:pPr>
            <a:r>
              <a:rPr lang="en-US" dirty="0">
                <a:sym typeface="Wingdings" pitchFamily="2" charset="2"/>
              </a:rPr>
              <a:t>Good at taking actions in complex environment, strategic thinking and connecting to real world </a:t>
            </a:r>
          </a:p>
        </p:txBody>
      </p:sp>
      <p:sp>
        <p:nvSpPr>
          <p:cNvPr id="4" name="Slide Number Placeholder 3">
            <a:extLst>
              <a:ext uri="{FF2B5EF4-FFF2-40B4-BE49-F238E27FC236}">
                <a16:creationId xmlns:a16="http://schemas.microsoft.com/office/drawing/2014/main" id="{45D0CE34-8D8E-9C4E-AD74-896E460E0F96}"/>
              </a:ext>
            </a:extLst>
          </p:cNvPr>
          <p:cNvSpPr>
            <a:spLocks noGrp="1"/>
          </p:cNvSpPr>
          <p:nvPr>
            <p:ph type="sldNum" sz="quarter" idx="12"/>
          </p:nvPr>
        </p:nvSpPr>
        <p:spPr/>
        <p:txBody>
          <a:bodyPr/>
          <a:lstStyle/>
          <a:p>
            <a:fld id="{3C019224-340E-4140-A4D7-BC85D10498F4}" type="slidenum">
              <a:rPr lang="en-US" smtClean="0"/>
              <a:pPr/>
              <a:t>64</a:t>
            </a:fld>
            <a:endParaRPr lang="en-US"/>
          </a:p>
        </p:txBody>
      </p:sp>
    </p:spTree>
    <p:extLst>
      <p:ext uri="{BB962C8B-B14F-4D97-AF65-F5344CB8AC3E}">
        <p14:creationId xmlns:p14="http://schemas.microsoft.com/office/powerpoint/2010/main" val="2563138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D0CE34-8D8E-9C4E-AD74-896E460E0F96}"/>
              </a:ext>
            </a:extLst>
          </p:cNvPr>
          <p:cNvSpPr>
            <a:spLocks noGrp="1"/>
          </p:cNvSpPr>
          <p:nvPr>
            <p:ph type="sldNum" sz="quarter" idx="12"/>
          </p:nvPr>
        </p:nvSpPr>
        <p:spPr/>
        <p:txBody>
          <a:bodyPr/>
          <a:lstStyle/>
          <a:p>
            <a:fld id="{3C019224-340E-4140-A4D7-BC85D10498F4}" type="slidenum">
              <a:rPr lang="en-US" smtClean="0"/>
              <a:pPr/>
              <a:t>65</a:t>
            </a:fld>
            <a:endParaRPr lang="en-US"/>
          </a:p>
        </p:txBody>
      </p:sp>
      <p:pic>
        <p:nvPicPr>
          <p:cNvPr id="6" name="Picture 5" descr="A graph with dotted line and dots&#10;&#10;Description automatically generated">
            <a:extLst>
              <a:ext uri="{FF2B5EF4-FFF2-40B4-BE49-F238E27FC236}">
                <a16:creationId xmlns:a16="http://schemas.microsoft.com/office/drawing/2014/main" id="{F90D44DA-4AC1-104D-8481-B6163B68F749}"/>
              </a:ext>
            </a:extLst>
          </p:cNvPr>
          <p:cNvPicPr>
            <a:picLocks noChangeAspect="1"/>
          </p:cNvPicPr>
          <p:nvPr/>
        </p:nvPicPr>
        <p:blipFill>
          <a:blip r:embed="rId3"/>
          <a:stretch>
            <a:fillRect/>
          </a:stretch>
        </p:blipFill>
        <p:spPr>
          <a:xfrm>
            <a:off x="395318" y="142719"/>
            <a:ext cx="8012082" cy="4761466"/>
          </a:xfrm>
          <a:prstGeom prst="rect">
            <a:avLst/>
          </a:prstGeom>
        </p:spPr>
      </p:pic>
    </p:spTree>
    <p:extLst>
      <p:ext uri="{BB962C8B-B14F-4D97-AF65-F5344CB8AC3E}">
        <p14:creationId xmlns:p14="http://schemas.microsoft.com/office/powerpoint/2010/main" val="3634402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A1D3-3E5F-394F-8CFD-40525E824C31}"/>
              </a:ext>
            </a:extLst>
          </p:cNvPr>
          <p:cNvSpPr>
            <a:spLocks noGrp="1"/>
          </p:cNvSpPr>
          <p:nvPr>
            <p:ph type="title"/>
          </p:nvPr>
        </p:nvSpPr>
        <p:spPr/>
        <p:txBody>
          <a:bodyPr/>
          <a:lstStyle/>
          <a:p>
            <a:r>
              <a:rPr lang="en-US" dirty="0"/>
              <a:t>Activity </a:t>
            </a:r>
            <a:r>
              <a:rPr lang="en-US"/>
              <a:t>#3: Optional </a:t>
            </a:r>
            <a:endParaRPr lang="en-US" dirty="0"/>
          </a:p>
        </p:txBody>
      </p:sp>
      <p:sp>
        <p:nvSpPr>
          <p:cNvPr id="3" name="Content Placeholder 2">
            <a:extLst>
              <a:ext uri="{FF2B5EF4-FFF2-40B4-BE49-F238E27FC236}">
                <a16:creationId xmlns:a16="http://schemas.microsoft.com/office/drawing/2014/main" id="{C3FC208D-FF23-B744-AD14-6EE063DC8A91}"/>
              </a:ext>
            </a:extLst>
          </p:cNvPr>
          <p:cNvSpPr>
            <a:spLocks noGrp="1"/>
          </p:cNvSpPr>
          <p:nvPr>
            <p:ph idx="1"/>
          </p:nvPr>
        </p:nvSpPr>
        <p:spPr>
          <a:xfrm>
            <a:off x="628649" y="1369218"/>
            <a:ext cx="8515351" cy="3671887"/>
          </a:xfrm>
        </p:spPr>
        <p:txBody>
          <a:bodyPr>
            <a:normAutofit/>
          </a:bodyPr>
          <a:lstStyle/>
          <a:p>
            <a:pPr marL="0" indent="0">
              <a:buNone/>
            </a:pPr>
            <a:endParaRPr lang="en-US" dirty="0">
              <a:hlinkClick r:id="rId2"/>
            </a:endParaRPr>
          </a:p>
          <a:p>
            <a:pPr marL="0" indent="0">
              <a:buNone/>
            </a:pPr>
            <a:endParaRPr lang="en-US" dirty="0">
              <a:hlinkClick r:id="rId2"/>
            </a:endParaRPr>
          </a:p>
          <a:p>
            <a:pPr marL="0" indent="0">
              <a:buNone/>
            </a:pPr>
            <a:r>
              <a:rPr lang="en-US" dirty="0">
                <a:hlinkClick r:id="rId3"/>
              </a:rPr>
              <a:t>Lets build GPT: from scratch, in code, spelled out</a:t>
            </a:r>
            <a:endParaRPr lang="en-US" dirty="0"/>
          </a:p>
          <a:p>
            <a:pPr marL="0" indent="0">
              <a:buNone/>
            </a:pPr>
            <a:r>
              <a:rPr lang="en-US" dirty="0"/>
              <a:t>What to do? </a:t>
            </a:r>
          </a:p>
          <a:p>
            <a:pPr marL="457200" indent="-457200">
              <a:buFont typeface="+mj-lt"/>
              <a:buAutoNum type="arabicPeriod"/>
            </a:pPr>
            <a:r>
              <a:rPr lang="en-US" dirty="0"/>
              <a:t>Please go through the video / code and build the GPT </a:t>
            </a:r>
          </a:p>
          <a:p>
            <a:pPr marL="457200" indent="-457200">
              <a:buFont typeface="+mj-lt"/>
              <a:buAutoNum type="arabicPeriod"/>
            </a:pPr>
            <a:r>
              <a:rPr lang="en-US" dirty="0"/>
              <a:t>Submit the link to your GitHub repository</a:t>
            </a:r>
          </a:p>
          <a:p>
            <a:pPr marL="457200" indent="-457200">
              <a:buFont typeface="+mj-lt"/>
              <a:buAutoNum type="arabicPeriod"/>
            </a:pPr>
            <a:r>
              <a:rPr lang="en-US" dirty="0"/>
              <a:t>If you are having any trouble, reach out to TAs; meet with them in the TA hours </a:t>
            </a:r>
          </a:p>
        </p:txBody>
      </p:sp>
      <p:sp>
        <p:nvSpPr>
          <p:cNvPr id="4" name="Slide Number Placeholder 3">
            <a:extLst>
              <a:ext uri="{FF2B5EF4-FFF2-40B4-BE49-F238E27FC236}">
                <a16:creationId xmlns:a16="http://schemas.microsoft.com/office/drawing/2014/main" id="{A481E3A1-371B-2841-A7BC-86FB2F945CF4}"/>
              </a:ext>
            </a:extLst>
          </p:cNvPr>
          <p:cNvSpPr>
            <a:spLocks noGrp="1"/>
          </p:cNvSpPr>
          <p:nvPr>
            <p:ph type="sldNum" sz="quarter" idx="12"/>
          </p:nvPr>
        </p:nvSpPr>
        <p:spPr/>
        <p:txBody>
          <a:bodyPr/>
          <a:lstStyle/>
          <a:p>
            <a:fld id="{3C019224-340E-4140-A4D7-BC85D10498F4}" type="slidenum">
              <a:rPr lang="en-US" smtClean="0"/>
              <a:pPr/>
              <a:t>66</a:t>
            </a:fld>
            <a:endParaRPr lang="en-US"/>
          </a:p>
        </p:txBody>
      </p:sp>
      <p:sp>
        <p:nvSpPr>
          <p:cNvPr id="7" name="Title 1">
            <a:extLst>
              <a:ext uri="{FF2B5EF4-FFF2-40B4-BE49-F238E27FC236}">
                <a16:creationId xmlns:a16="http://schemas.microsoft.com/office/drawing/2014/main" id="{9676D977-B590-9E4F-8000-0B853236A9B9}"/>
              </a:ext>
            </a:extLst>
          </p:cNvPr>
          <p:cNvSpPr txBox="1">
            <a:spLocks/>
          </p:cNvSpPr>
          <p:nvPr/>
        </p:nvSpPr>
        <p:spPr>
          <a:xfrm>
            <a:off x="5946493" y="1848360"/>
            <a:ext cx="5137713"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solidFill>
                  <a:srgbClr val="FF0000"/>
                </a:solidFill>
              </a:rPr>
              <a:t>     Deadline: 23:59hrs, Jan 16    </a:t>
            </a:r>
          </a:p>
        </p:txBody>
      </p:sp>
      <p:pic>
        <p:nvPicPr>
          <p:cNvPr id="8" name="Picture 7" descr="A screenshot of a computer&#10;&#10;Description automatically generated">
            <a:extLst>
              <a:ext uri="{FF2B5EF4-FFF2-40B4-BE49-F238E27FC236}">
                <a16:creationId xmlns:a16="http://schemas.microsoft.com/office/drawing/2014/main" id="{91B97D25-3B41-2447-835E-E8214DA92F45}"/>
              </a:ext>
            </a:extLst>
          </p:cNvPr>
          <p:cNvPicPr>
            <a:picLocks noChangeAspect="1"/>
          </p:cNvPicPr>
          <p:nvPr/>
        </p:nvPicPr>
        <p:blipFill>
          <a:blip r:embed="rId4"/>
          <a:stretch>
            <a:fillRect/>
          </a:stretch>
        </p:blipFill>
        <p:spPr>
          <a:xfrm>
            <a:off x="5451612" y="102393"/>
            <a:ext cx="3507330" cy="1818725"/>
          </a:xfrm>
          <a:prstGeom prst="rect">
            <a:avLst/>
          </a:prstGeom>
        </p:spPr>
      </p:pic>
    </p:spTree>
    <p:extLst>
      <p:ext uri="{BB962C8B-B14F-4D97-AF65-F5344CB8AC3E}">
        <p14:creationId xmlns:p14="http://schemas.microsoft.com/office/powerpoint/2010/main" val="1021635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621F-FA6F-704D-B8DD-ABB94E911795}"/>
              </a:ext>
            </a:extLst>
          </p:cNvPr>
          <p:cNvSpPr>
            <a:spLocks noGrp="1"/>
          </p:cNvSpPr>
          <p:nvPr>
            <p:ph type="title"/>
          </p:nvPr>
        </p:nvSpPr>
        <p:spPr/>
        <p:txBody>
          <a:bodyPr>
            <a:normAutofit/>
          </a:bodyPr>
          <a:lstStyle/>
          <a:p>
            <a:r>
              <a:rPr lang="en-IN"/>
              <a:t>Any questions? </a:t>
            </a:r>
            <a:endParaRPr lang="en-US"/>
          </a:p>
        </p:txBody>
      </p:sp>
      <p:sp>
        <p:nvSpPr>
          <p:cNvPr id="3" name="Content Placeholder 2">
            <a:extLst>
              <a:ext uri="{FF2B5EF4-FFF2-40B4-BE49-F238E27FC236}">
                <a16:creationId xmlns:a16="http://schemas.microsoft.com/office/drawing/2014/main" id="{DCAE7610-A364-7542-8051-2DC938D7A1D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D63A7A9-88FC-7843-965F-0E1CA67FD536}"/>
              </a:ext>
            </a:extLst>
          </p:cNvPr>
          <p:cNvSpPr>
            <a:spLocks noGrp="1"/>
          </p:cNvSpPr>
          <p:nvPr>
            <p:ph type="sldNum" sz="quarter" idx="12"/>
          </p:nvPr>
        </p:nvSpPr>
        <p:spPr/>
        <p:txBody>
          <a:bodyPr/>
          <a:lstStyle/>
          <a:p>
            <a:fld id="{3C019224-340E-4140-A4D7-BC85D10498F4}" type="slidenum">
              <a:rPr lang="en-US" smtClean="0"/>
              <a:pPr/>
              <a:t>67</a:t>
            </a:fld>
            <a:endParaRPr lang="en-US"/>
          </a:p>
        </p:txBody>
      </p:sp>
    </p:spTree>
    <p:extLst>
      <p:ext uri="{BB962C8B-B14F-4D97-AF65-F5344CB8AC3E}">
        <p14:creationId xmlns:p14="http://schemas.microsoft.com/office/powerpoint/2010/main" val="30090493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9841-F33D-44F0-8DC9-5567E7E206FD}"/>
              </a:ext>
            </a:extLst>
          </p:cNvPr>
          <p:cNvSpPr>
            <a:spLocks noGrp="1"/>
          </p:cNvSpPr>
          <p:nvPr>
            <p:ph type="title"/>
          </p:nvPr>
        </p:nvSpPr>
        <p:spPr/>
        <p:txBody>
          <a:bodyPr/>
          <a:lstStyle/>
          <a:p>
            <a:r>
              <a:rPr lang="en-US">
                <a:cs typeface="Calibri Light"/>
              </a:rPr>
              <a:t>Bibliography / Acknowledgements </a:t>
            </a:r>
          </a:p>
        </p:txBody>
      </p:sp>
      <p:sp>
        <p:nvSpPr>
          <p:cNvPr id="4" name="Slide Number Placeholder 3">
            <a:extLst>
              <a:ext uri="{FF2B5EF4-FFF2-40B4-BE49-F238E27FC236}">
                <a16:creationId xmlns:a16="http://schemas.microsoft.com/office/drawing/2014/main" id="{8923154A-FD89-4DB8-86B8-98A4A06C7DC6}"/>
              </a:ext>
            </a:extLst>
          </p:cNvPr>
          <p:cNvSpPr>
            <a:spLocks noGrp="1"/>
          </p:cNvSpPr>
          <p:nvPr>
            <p:ph type="sldNum" sz="quarter" idx="12"/>
          </p:nvPr>
        </p:nvSpPr>
        <p:spPr/>
        <p:txBody>
          <a:bodyPr/>
          <a:lstStyle/>
          <a:p>
            <a:fld id="{3C019224-340E-4140-A4D7-BC85D10498F4}" type="slidenum">
              <a:rPr lang="en-US" smtClean="0"/>
              <a:pPr/>
              <a:t>68</a:t>
            </a:fld>
            <a:endParaRPr lang="en-US"/>
          </a:p>
        </p:txBody>
      </p:sp>
      <p:sp>
        <p:nvSpPr>
          <p:cNvPr id="6" name="Content Placeholder 5">
            <a:extLst>
              <a:ext uri="{FF2B5EF4-FFF2-40B4-BE49-F238E27FC236}">
                <a16:creationId xmlns:a16="http://schemas.microsoft.com/office/drawing/2014/main" id="{E664C948-4802-F44B-B230-28AB32DF6453}"/>
              </a:ext>
            </a:extLst>
          </p:cNvPr>
          <p:cNvSpPr>
            <a:spLocks noGrp="1"/>
          </p:cNvSpPr>
          <p:nvPr>
            <p:ph idx="1"/>
          </p:nvPr>
        </p:nvSpPr>
        <p:spPr/>
        <p:txBody>
          <a:bodyPr/>
          <a:lstStyle/>
          <a:p>
            <a:pPr marL="0" indent="0">
              <a:buNone/>
            </a:pPr>
            <a:r>
              <a:rPr lang="en-US" dirty="0">
                <a:hlinkClick r:id="rId2"/>
              </a:rPr>
              <a:t>https://medium.com/@richardcngo/visualizing-the-deep-learning-revolution-722098eb9c5</a:t>
            </a:r>
            <a:r>
              <a:rPr lang="en-US" dirty="0"/>
              <a:t> </a:t>
            </a:r>
          </a:p>
        </p:txBody>
      </p:sp>
    </p:spTree>
    <p:extLst>
      <p:ext uri="{BB962C8B-B14F-4D97-AF65-F5344CB8AC3E}">
        <p14:creationId xmlns:p14="http://schemas.microsoft.com/office/powerpoint/2010/main" val="1530433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A9CC50-6CA8-134D-AD9B-CD355416AB23}"/>
              </a:ext>
            </a:extLst>
          </p:cNvPr>
          <p:cNvSpPr txBox="1"/>
          <p:nvPr/>
        </p:nvSpPr>
        <p:spPr>
          <a:xfrm>
            <a:off x="2101646" y="411510"/>
            <a:ext cx="1482072" cy="473206"/>
          </a:xfrm>
          <a:prstGeom prst="rect">
            <a:avLst/>
          </a:prstGeom>
          <a:noFill/>
        </p:spPr>
        <p:txBody>
          <a:bodyPr wrap="none" rtlCol="0">
            <a:spAutoFit/>
          </a:bodyPr>
          <a:lstStyle/>
          <a:p>
            <a:r>
              <a:rPr lang="en-IN" sz="2475" err="1">
                <a:solidFill>
                  <a:schemeClr val="bg1"/>
                </a:solidFill>
                <a:latin typeface="+mj-lt"/>
                <a:ea typeface="+mj-ea"/>
                <a:cs typeface="+mj-cs"/>
              </a:rPr>
              <a:t>pk.profgiri</a:t>
            </a:r>
            <a:endParaRPr lang="en-US" sz="2475">
              <a:solidFill>
                <a:schemeClr val="bg1"/>
              </a:solidFill>
              <a:latin typeface="+mj-lt"/>
              <a:ea typeface="+mj-ea"/>
              <a:cs typeface="+mj-cs"/>
            </a:endParaRPr>
          </a:p>
        </p:txBody>
      </p:sp>
      <p:sp>
        <p:nvSpPr>
          <p:cNvPr id="13" name="TextBox 12">
            <a:extLst>
              <a:ext uri="{FF2B5EF4-FFF2-40B4-BE49-F238E27FC236}">
                <a16:creationId xmlns:a16="http://schemas.microsoft.com/office/drawing/2014/main" id="{E2F0C6FF-11A9-D043-B9E4-8F4F64091486}"/>
              </a:ext>
            </a:extLst>
          </p:cNvPr>
          <p:cNvSpPr txBox="1"/>
          <p:nvPr/>
        </p:nvSpPr>
        <p:spPr>
          <a:xfrm>
            <a:off x="2789802" y="1149519"/>
            <a:ext cx="3579185" cy="473206"/>
          </a:xfrm>
          <a:prstGeom prst="rect">
            <a:avLst/>
          </a:prstGeom>
          <a:noFill/>
        </p:spPr>
        <p:txBody>
          <a:bodyPr wrap="none" rtlCol="0">
            <a:spAutoFit/>
          </a:bodyPr>
          <a:lstStyle/>
          <a:p>
            <a:r>
              <a:rPr lang="en-IN" sz="2475" err="1">
                <a:solidFill>
                  <a:schemeClr val="bg1"/>
                </a:solidFill>
                <a:latin typeface="+mj-lt"/>
                <a:ea typeface="+mj-ea"/>
                <a:cs typeface="+mj-cs"/>
              </a:rPr>
              <a:t>Ponnurangam.kumaraguru</a:t>
            </a:r>
            <a:endParaRPr lang="en-US" sz="2475">
              <a:solidFill>
                <a:schemeClr val="bg1"/>
              </a:solidFill>
              <a:latin typeface="+mj-lt"/>
              <a:ea typeface="+mj-ea"/>
              <a:cs typeface="+mj-cs"/>
            </a:endParaRPr>
          </a:p>
        </p:txBody>
      </p:sp>
      <p:sp>
        <p:nvSpPr>
          <p:cNvPr id="15" name="TextBox 14">
            <a:extLst>
              <a:ext uri="{FF2B5EF4-FFF2-40B4-BE49-F238E27FC236}">
                <a16:creationId xmlns:a16="http://schemas.microsoft.com/office/drawing/2014/main" id="{E115D71F-A71E-674F-8007-0CFECC4AF691}"/>
              </a:ext>
            </a:extLst>
          </p:cNvPr>
          <p:cNvSpPr txBox="1"/>
          <p:nvPr/>
        </p:nvSpPr>
        <p:spPr>
          <a:xfrm>
            <a:off x="3356329" y="1851597"/>
            <a:ext cx="1734770" cy="473206"/>
          </a:xfrm>
          <a:prstGeom prst="rect">
            <a:avLst/>
          </a:prstGeom>
          <a:noFill/>
        </p:spPr>
        <p:txBody>
          <a:bodyPr wrap="none" rtlCol="0">
            <a:spAutoFit/>
          </a:bodyPr>
          <a:lstStyle/>
          <a:p>
            <a:r>
              <a:rPr lang="en-IN" sz="2475">
                <a:solidFill>
                  <a:schemeClr val="bg1"/>
                </a:solidFill>
                <a:latin typeface="+mj-lt"/>
                <a:ea typeface="+mj-ea"/>
                <a:cs typeface="+mj-cs"/>
              </a:rPr>
              <a:t>/in/</a:t>
            </a:r>
            <a:r>
              <a:rPr lang="en-IN" sz="2475" err="1">
                <a:solidFill>
                  <a:schemeClr val="bg1"/>
                </a:solidFill>
                <a:latin typeface="+mj-lt"/>
                <a:ea typeface="+mj-ea"/>
                <a:cs typeface="+mj-cs"/>
              </a:rPr>
              <a:t>ponguru</a:t>
            </a:r>
            <a:endParaRPr lang="en-US" sz="2475">
              <a:solidFill>
                <a:schemeClr val="bg1"/>
              </a:solidFill>
              <a:latin typeface="+mj-lt"/>
              <a:ea typeface="+mj-ea"/>
              <a:cs typeface="+mj-cs"/>
            </a:endParaRPr>
          </a:p>
        </p:txBody>
      </p:sp>
      <p:sp>
        <p:nvSpPr>
          <p:cNvPr id="16" name="TextBox 15">
            <a:extLst>
              <a:ext uri="{FF2B5EF4-FFF2-40B4-BE49-F238E27FC236}">
                <a16:creationId xmlns:a16="http://schemas.microsoft.com/office/drawing/2014/main" id="{8B05EEF1-36B2-CC47-9105-3B25F3B8AED2}"/>
              </a:ext>
            </a:extLst>
          </p:cNvPr>
          <p:cNvSpPr txBox="1"/>
          <p:nvPr/>
        </p:nvSpPr>
        <p:spPr>
          <a:xfrm>
            <a:off x="3857108" y="2553675"/>
            <a:ext cx="1268296" cy="473206"/>
          </a:xfrm>
          <a:prstGeom prst="rect">
            <a:avLst/>
          </a:prstGeom>
          <a:noFill/>
        </p:spPr>
        <p:txBody>
          <a:bodyPr wrap="none" rtlCol="0">
            <a:spAutoFit/>
          </a:bodyPr>
          <a:lstStyle/>
          <a:p>
            <a:r>
              <a:rPr lang="en-IN" sz="2475" err="1">
                <a:solidFill>
                  <a:schemeClr val="bg1"/>
                </a:solidFill>
                <a:latin typeface="+mj-lt"/>
                <a:ea typeface="+mj-ea"/>
                <a:cs typeface="+mj-cs"/>
              </a:rPr>
              <a:t>ponguru</a:t>
            </a:r>
            <a:endParaRPr lang="en-US" sz="2475">
              <a:solidFill>
                <a:schemeClr val="bg1"/>
              </a:solidFill>
              <a:latin typeface="+mj-lt"/>
              <a:ea typeface="+mj-ea"/>
              <a:cs typeface="+mj-cs"/>
            </a:endParaRPr>
          </a:p>
        </p:txBody>
      </p:sp>
      <p:sp>
        <p:nvSpPr>
          <p:cNvPr id="17" name="TextBox 16">
            <a:extLst>
              <a:ext uri="{FF2B5EF4-FFF2-40B4-BE49-F238E27FC236}">
                <a16:creationId xmlns:a16="http://schemas.microsoft.com/office/drawing/2014/main" id="{43D06B9E-89F9-CB4B-BA0A-A4CF9BCA738E}"/>
              </a:ext>
            </a:extLst>
          </p:cNvPr>
          <p:cNvSpPr txBox="1"/>
          <p:nvPr/>
        </p:nvSpPr>
        <p:spPr>
          <a:xfrm>
            <a:off x="4214368" y="3255753"/>
            <a:ext cx="2430345" cy="473206"/>
          </a:xfrm>
          <a:prstGeom prst="rect">
            <a:avLst/>
          </a:prstGeom>
          <a:noFill/>
        </p:spPr>
        <p:txBody>
          <a:bodyPr wrap="none" rtlCol="0">
            <a:spAutoFit/>
          </a:bodyPr>
          <a:lstStyle/>
          <a:p>
            <a:r>
              <a:rPr lang="en-IN" sz="2475" err="1">
                <a:solidFill>
                  <a:schemeClr val="bg1"/>
                </a:solidFill>
                <a:latin typeface="+mj-lt"/>
                <a:ea typeface="+mj-ea"/>
                <a:cs typeface="+mj-cs"/>
              </a:rPr>
              <a:t>pk.guru@iiit.ac.in</a:t>
            </a:r>
            <a:endParaRPr lang="en-US" sz="2475">
              <a:solidFill>
                <a:schemeClr val="bg1"/>
              </a:solidFill>
              <a:latin typeface="+mj-lt"/>
              <a:ea typeface="+mj-ea"/>
              <a:cs typeface="+mj-cs"/>
            </a:endParaRPr>
          </a:p>
        </p:txBody>
      </p:sp>
      <p:pic>
        <p:nvPicPr>
          <p:cNvPr id="3" name="Picture 2">
            <a:extLst>
              <a:ext uri="{FF2B5EF4-FFF2-40B4-BE49-F238E27FC236}">
                <a16:creationId xmlns:a16="http://schemas.microsoft.com/office/drawing/2014/main" id="{E3D2D4E9-2F7B-A748-8F5C-01DB6B64373E}"/>
              </a:ext>
            </a:extLst>
          </p:cNvPr>
          <p:cNvPicPr>
            <a:picLocks noChangeAspect="1"/>
          </p:cNvPicPr>
          <p:nvPr/>
        </p:nvPicPr>
        <p:blipFill>
          <a:blip r:embed="rId2"/>
          <a:stretch>
            <a:fillRect/>
          </a:stretch>
        </p:blipFill>
        <p:spPr>
          <a:xfrm>
            <a:off x="3751923" y="3335848"/>
            <a:ext cx="388030" cy="388030"/>
          </a:xfrm>
          <a:prstGeom prst="rect">
            <a:avLst/>
          </a:prstGeom>
        </p:spPr>
      </p:pic>
      <p:pic>
        <p:nvPicPr>
          <p:cNvPr id="10" name="Picture 9">
            <a:extLst>
              <a:ext uri="{FF2B5EF4-FFF2-40B4-BE49-F238E27FC236}">
                <a16:creationId xmlns:a16="http://schemas.microsoft.com/office/drawing/2014/main" id="{06704E53-1AE6-F744-B4A2-21C60E2747CF}"/>
              </a:ext>
            </a:extLst>
          </p:cNvPr>
          <p:cNvPicPr>
            <a:picLocks noChangeAspect="1"/>
          </p:cNvPicPr>
          <p:nvPr/>
        </p:nvPicPr>
        <p:blipFill>
          <a:blip r:embed="rId3"/>
          <a:stretch>
            <a:fillRect/>
          </a:stretch>
        </p:blipFill>
        <p:spPr>
          <a:xfrm>
            <a:off x="2292610" y="1144687"/>
            <a:ext cx="473510" cy="473510"/>
          </a:xfrm>
          <a:prstGeom prst="rect">
            <a:avLst/>
          </a:prstGeom>
        </p:spPr>
      </p:pic>
      <p:pic>
        <p:nvPicPr>
          <p:cNvPr id="19" name="Picture 18">
            <a:extLst>
              <a:ext uri="{FF2B5EF4-FFF2-40B4-BE49-F238E27FC236}">
                <a16:creationId xmlns:a16="http://schemas.microsoft.com/office/drawing/2014/main" id="{EA0A3FC0-114C-9B4F-BB37-4A54C40402C1}"/>
              </a:ext>
            </a:extLst>
          </p:cNvPr>
          <p:cNvPicPr>
            <a:picLocks noChangeAspect="1"/>
          </p:cNvPicPr>
          <p:nvPr/>
        </p:nvPicPr>
        <p:blipFill>
          <a:blip r:embed="rId4"/>
          <a:stretch>
            <a:fillRect/>
          </a:stretch>
        </p:blipFill>
        <p:spPr>
          <a:xfrm>
            <a:off x="1651523" y="411510"/>
            <a:ext cx="450123" cy="450123"/>
          </a:xfrm>
          <a:prstGeom prst="rect">
            <a:avLst/>
          </a:prstGeom>
        </p:spPr>
      </p:pic>
      <p:pic>
        <p:nvPicPr>
          <p:cNvPr id="21" name="Picture 20">
            <a:extLst>
              <a:ext uri="{FF2B5EF4-FFF2-40B4-BE49-F238E27FC236}">
                <a16:creationId xmlns:a16="http://schemas.microsoft.com/office/drawing/2014/main" id="{226C4E30-845C-C946-9DCC-C466F0991C38}"/>
              </a:ext>
            </a:extLst>
          </p:cNvPr>
          <p:cNvPicPr>
            <a:picLocks noChangeAspect="1"/>
          </p:cNvPicPr>
          <p:nvPr/>
        </p:nvPicPr>
        <p:blipFill>
          <a:blip r:embed="rId5"/>
          <a:stretch>
            <a:fillRect/>
          </a:stretch>
        </p:blipFill>
        <p:spPr>
          <a:xfrm>
            <a:off x="2826044" y="1839904"/>
            <a:ext cx="473510" cy="473510"/>
          </a:xfrm>
          <a:prstGeom prst="rect">
            <a:avLst/>
          </a:prstGeom>
        </p:spPr>
      </p:pic>
      <p:pic>
        <p:nvPicPr>
          <p:cNvPr id="23" name="Picture 22">
            <a:extLst>
              <a:ext uri="{FF2B5EF4-FFF2-40B4-BE49-F238E27FC236}">
                <a16:creationId xmlns:a16="http://schemas.microsoft.com/office/drawing/2014/main" id="{A7B29DD3-365B-7D46-B642-50FA6550E9D2}"/>
              </a:ext>
            </a:extLst>
          </p:cNvPr>
          <p:cNvPicPr>
            <a:picLocks noChangeAspect="1"/>
          </p:cNvPicPr>
          <p:nvPr/>
        </p:nvPicPr>
        <p:blipFill>
          <a:blip r:embed="rId6"/>
          <a:stretch>
            <a:fillRect/>
          </a:stretch>
        </p:blipFill>
        <p:spPr>
          <a:xfrm>
            <a:off x="3356330" y="2571750"/>
            <a:ext cx="450124" cy="450124"/>
          </a:xfrm>
          <a:prstGeom prst="rect">
            <a:avLst/>
          </a:prstGeom>
        </p:spPr>
      </p:pic>
      <p:sp>
        <p:nvSpPr>
          <p:cNvPr id="2" name="TextBox 1">
            <a:extLst>
              <a:ext uri="{FF2B5EF4-FFF2-40B4-BE49-F238E27FC236}">
                <a16:creationId xmlns:a16="http://schemas.microsoft.com/office/drawing/2014/main" id="{FCE62B1B-8DFF-9F44-8AD2-F198FD2D19BA}"/>
              </a:ext>
            </a:extLst>
          </p:cNvPr>
          <p:cNvSpPr txBox="1"/>
          <p:nvPr/>
        </p:nvSpPr>
        <p:spPr>
          <a:xfrm>
            <a:off x="251520" y="2859782"/>
            <a:ext cx="2670355" cy="1754326"/>
          </a:xfrm>
          <a:prstGeom prst="rect">
            <a:avLst/>
          </a:prstGeom>
          <a:noFill/>
        </p:spPr>
        <p:txBody>
          <a:bodyPr wrap="square" rtlCol="0">
            <a:spAutoFit/>
          </a:bodyPr>
          <a:lstStyle/>
          <a:p>
            <a:r>
              <a:rPr lang="en-US" sz="3600">
                <a:highlight>
                  <a:srgbClr val="C0C0C0"/>
                </a:highlight>
              </a:rPr>
              <a:t>Thank you </a:t>
            </a:r>
          </a:p>
          <a:p>
            <a:r>
              <a:rPr lang="en-US" sz="3600">
                <a:highlight>
                  <a:srgbClr val="C0C0C0"/>
                </a:highlight>
              </a:rPr>
              <a:t>for attending the class!!!  </a:t>
            </a:r>
          </a:p>
        </p:txBody>
      </p:sp>
    </p:spTree>
    <p:extLst>
      <p:ext uri="{BB962C8B-B14F-4D97-AF65-F5344CB8AC3E}">
        <p14:creationId xmlns:p14="http://schemas.microsoft.com/office/powerpoint/2010/main" val="355943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5" descr="A close-up of a rope&#10;&#10;Description automatically generated"/>
          <p:cNvPicPr preferRelativeResize="0"/>
          <p:nvPr/>
        </p:nvPicPr>
        <p:blipFill rotWithShape="1">
          <a:blip r:embed="rId3">
            <a:alphaModFix/>
          </a:blip>
          <a:srcRect/>
          <a:stretch/>
        </p:blipFill>
        <p:spPr>
          <a:xfrm rot="5400000">
            <a:off x="6467539" y="2039379"/>
            <a:ext cx="4961601" cy="1051504"/>
          </a:xfrm>
          <a:prstGeom prst="rect">
            <a:avLst/>
          </a:prstGeom>
          <a:noFill/>
          <a:ln>
            <a:noFill/>
          </a:ln>
        </p:spPr>
      </p:pic>
      <p:sp>
        <p:nvSpPr>
          <p:cNvPr id="125" name="Google Shape;125;p5"/>
          <p:cNvSpPr txBox="1"/>
          <p:nvPr/>
        </p:nvSpPr>
        <p:spPr>
          <a:xfrm>
            <a:off x="6839141" y="516063"/>
            <a:ext cx="1436915" cy="438551"/>
          </a:xfrm>
          <a:prstGeom prst="rect">
            <a:avLst/>
          </a:prstGeom>
          <a:noFill/>
          <a:ln>
            <a:noFill/>
          </a:ln>
        </p:spPr>
        <p:txBody>
          <a:bodyPr spcFirstLastPara="1" wrap="square" lIns="68569" tIns="34275" rIns="68569" bIns="34275" anchor="t" anchorCtr="0">
            <a:spAutoFit/>
          </a:bodyPr>
          <a:lstStyle/>
          <a:p>
            <a:r>
              <a:rPr lang="en-US" sz="2400" b="1">
                <a:solidFill>
                  <a:srgbClr val="FF0000"/>
                </a:solidFill>
                <a:latin typeface="Calibri"/>
                <a:ea typeface="Calibri"/>
                <a:cs typeface="Calibri"/>
                <a:sym typeface="Calibri"/>
              </a:rPr>
              <a:t>C</a:t>
            </a:r>
            <a:r>
              <a:rPr lang="en-US" b="1">
                <a:solidFill>
                  <a:schemeClr val="dk1"/>
                </a:solidFill>
                <a:latin typeface="Calibri"/>
                <a:ea typeface="Calibri"/>
                <a:cs typeface="Calibri"/>
                <a:sym typeface="Calibri"/>
              </a:rPr>
              <a:t>onsistency</a:t>
            </a:r>
            <a:endParaRPr sz="1350"/>
          </a:p>
        </p:txBody>
      </p:sp>
      <p:sp>
        <p:nvSpPr>
          <p:cNvPr id="126" name="Google Shape;126;p5"/>
          <p:cNvSpPr txBox="1"/>
          <p:nvPr/>
        </p:nvSpPr>
        <p:spPr>
          <a:xfrm>
            <a:off x="7063321" y="1431990"/>
            <a:ext cx="1436915" cy="438551"/>
          </a:xfrm>
          <a:prstGeom prst="rect">
            <a:avLst/>
          </a:prstGeom>
          <a:noFill/>
          <a:ln>
            <a:noFill/>
          </a:ln>
        </p:spPr>
        <p:txBody>
          <a:bodyPr spcFirstLastPara="1" wrap="square" lIns="68569" tIns="34275" rIns="68569" bIns="34275" anchor="t" anchorCtr="0">
            <a:spAutoFit/>
          </a:bodyPr>
          <a:lstStyle/>
          <a:p>
            <a:r>
              <a:rPr lang="en-US" sz="2400" b="1">
                <a:solidFill>
                  <a:srgbClr val="FF0000"/>
                </a:solidFill>
                <a:latin typeface="Calibri"/>
                <a:ea typeface="Calibri"/>
                <a:cs typeface="Calibri"/>
                <a:sym typeface="Calibri"/>
              </a:rPr>
              <a:t>R</a:t>
            </a:r>
            <a:r>
              <a:rPr lang="en-US" b="1">
                <a:solidFill>
                  <a:schemeClr val="dk1"/>
                </a:solidFill>
                <a:latin typeface="Calibri"/>
                <a:ea typeface="Calibri"/>
                <a:cs typeface="Calibri"/>
                <a:sym typeface="Calibri"/>
              </a:rPr>
              <a:t>eliability</a:t>
            </a:r>
            <a:endParaRPr sz="1350"/>
          </a:p>
        </p:txBody>
      </p:sp>
      <p:sp>
        <p:nvSpPr>
          <p:cNvPr id="127" name="Google Shape;127;p5"/>
          <p:cNvSpPr txBox="1"/>
          <p:nvPr/>
        </p:nvSpPr>
        <p:spPr>
          <a:xfrm>
            <a:off x="6783629" y="2385450"/>
            <a:ext cx="1603261" cy="438551"/>
          </a:xfrm>
          <a:prstGeom prst="rect">
            <a:avLst/>
          </a:prstGeom>
          <a:noFill/>
          <a:ln>
            <a:noFill/>
          </a:ln>
        </p:spPr>
        <p:txBody>
          <a:bodyPr spcFirstLastPara="1" wrap="square" lIns="68569" tIns="34275" rIns="68569" bIns="34275" anchor="t" anchorCtr="0">
            <a:spAutoFit/>
          </a:bodyPr>
          <a:lstStyle/>
          <a:p>
            <a:r>
              <a:rPr lang="en-US" sz="2400" b="1">
                <a:solidFill>
                  <a:srgbClr val="FF0000"/>
                </a:solidFill>
                <a:latin typeface="Calibri"/>
                <a:ea typeface="Calibri"/>
                <a:cs typeface="Calibri"/>
                <a:sym typeface="Calibri"/>
              </a:rPr>
              <a:t>E</a:t>
            </a:r>
            <a:r>
              <a:rPr lang="en-US" b="1">
                <a:solidFill>
                  <a:schemeClr val="dk1"/>
                </a:solidFill>
                <a:latin typeface="Calibri"/>
                <a:ea typeface="Calibri"/>
                <a:cs typeface="Calibri"/>
                <a:sym typeface="Calibri"/>
              </a:rPr>
              <a:t>xplainability</a:t>
            </a:r>
            <a:endParaRPr sz="1350"/>
          </a:p>
        </p:txBody>
      </p:sp>
      <p:sp>
        <p:nvSpPr>
          <p:cNvPr id="128" name="Google Shape;128;p5"/>
          <p:cNvSpPr txBox="1"/>
          <p:nvPr/>
        </p:nvSpPr>
        <p:spPr>
          <a:xfrm>
            <a:off x="7063321" y="3445129"/>
            <a:ext cx="1603261" cy="438551"/>
          </a:xfrm>
          <a:prstGeom prst="rect">
            <a:avLst/>
          </a:prstGeom>
          <a:noFill/>
          <a:ln>
            <a:noFill/>
          </a:ln>
        </p:spPr>
        <p:txBody>
          <a:bodyPr spcFirstLastPara="1" wrap="square" lIns="68569" tIns="34275" rIns="68569" bIns="34275" anchor="t" anchorCtr="0">
            <a:spAutoFit/>
          </a:bodyPr>
          <a:lstStyle/>
          <a:p>
            <a:pPr algn="ctr"/>
            <a:r>
              <a:rPr lang="en-US" sz="2400" b="1">
                <a:solidFill>
                  <a:srgbClr val="FF0000"/>
                </a:solidFill>
                <a:latin typeface="Calibri"/>
                <a:ea typeface="Calibri"/>
                <a:cs typeface="Calibri"/>
                <a:sym typeface="Calibri"/>
              </a:rPr>
              <a:t>S</a:t>
            </a:r>
            <a:r>
              <a:rPr lang="en-US" b="1">
                <a:solidFill>
                  <a:schemeClr val="dk1"/>
                </a:solidFill>
                <a:latin typeface="Calibri"/>
                <a:ea typeface="Calibri"/>
                <a:cs typeface="Calibri"/>
                <a:sym typeface="Calibri"/>
              </a:rPr>
              <a:t>afety</a:t>
            </a:r>
            <a:endParaRPr sz="1350"/>
          </a:p>
        </p:txBody>
      </p:sp>
      <p:sp>
        <p:nvSpPr>
          <p:cNvPr id="129" name="Google Shape;129;p5"/>
          <p:cNvSpPr txBox="1"/>
          <p:nvPr/>
        </p:nvSpPr>
        <p:spPr>
          <a:xfrm>
            <a:off x="7134693" y="4314030"/>
            <a:ext cx="1495517" cy="484718"/>
          </a:xfrm>
          <a:prstGeom prst="rect">
            <a:avLst/>
          </a:prstGeom>
          <a:noFill/>
          <a:ln>
            <a:noFill/>
          </a:ln>
        </p:spPr>
        <p:txBody>
          <a:bodyPr spcFirstLastPara="1" wrap="square" lIns="68569" tIns="34275" rIns="68569" bIns="34275" anchor="t" anchorCtr="0">
            <a:spAutoFit/>
          </a:bodyPr>
          <a:lstStyle/>
          <a:p>
            <a:pPr algn="ctr"/>
            <a:r>
              <a:rPr lang="en-US" sz="2700" b="1">
                <a:solidFill>
                  <a:srgbClr val="FF0000"/>
                </a:solidFill>
                <a:latin typeface="Calibri"/>
                <a:ea typeface="Calibri"/>
                <a:cs typeface="Calibri"/>
                <a:sym typeface="Calibri"/>
              </a:rPr>
              <a:t>T</a:t>
            </a:r>
            <a:r>
              <a:rPr lang="en-US" b="1">
                <a:solidFill>
                  <a:schemeClr val="dk1"/>
                </a:solidFill>
                <a:latin typeface="Calibri"/>
                <a:ea typeface="Calibri"/>
                <a:cs typeface="Calibri"/>
                <a:sym typeface="Calibri"/>
              </a:rPr>
              <a:t>rust</a:t>
            </a:r>
            <a:endParaRPr sz="1350"/>
          </a:p>
        </p:txBody>
      </p:sp>
      <p:cxnSp>
        <p:nvCxnSpPr>
          <p:cNvPr id="130" name="Google Shape;130;p5"/>
          <p:cNvCxnSpPr/>
          <p:nvPr/>
        </p:nvCxnSpPr>
        <p:spPr>
          <a:xfrm rot="10800000">
            <a:off x="8071945" y="767422"/>
            <a:ext cx="825014" cy="0"/>
          </a:xfrm>
          <a:prstGeom prst="straightConnector1">
            <a:avLst/>
          </a:prstGeom>
          <a:noFill/>
          <a:ln w="28575" cap="flat" cmpd="sng">
            <a:solidFill>
              <a:schemeClr val="accent2"/>
            </a:solidFill>
            <a:prstDash val="solid"/>
            <a:round/>
            <a:headEnd type="none" w="sm" len="sm"/>
            <a:tailEnd type="stealth" w="med" len="med"/>
          </a:ln>
        </p:spPr>
      </p:cxnSp>
      <p:cxnSp>
        <p:nvCxnSpPr>
          <p:cNvPr id="131" name="Google Shape;131;p5"/>
          <p:cNvCxnSpPr/>
          <p:nvPr/>
        </p:nvCxnSpPr>
        <p:spPr>
          <a:xfrm rot="10800000">
            <a:off x="8135007" y="1697317"/>
            <a:ext cx="772511" cy="0"/>
          </a:xfrm>
          <a:prstGeom prst="straightConnector1">
            <a:avLst/>
          </a:prstGeom>
          <a:noFill/>
          <a:ln w="28575" cap="flat" cmpd="sng">
            <a:solidFill>
              <a:schemeClr val="accent2"/>
            </a:solidFill>
            <a:prstDash val="solid"/>
            <a:round/>
            <a:headEnd type="none" w="sm" len="sm"/>
            <a:tailEnd type="stealth" w="med" len="med"/>
          </a:ln>
        </p:spPr>
      </p:cxnSp>
      <p:cxnSp>
        <p:nvCxnSpPr>
          <p:cNvPr id="132" name="Google Shape;132;p5"/>
          <p:cNvCxnSpPr/>
          <p:nvPr/>
        </p:nvCxnSpPr>
        <p:spPr>
          <a:xfrm rot="10800000">
            <a:off x="8211933" y="2630539"/>
            <a:ext cx="715077" cy="0"/>
          </a:xfrm>
          <a:prstGeom prst="straightConnector1">
            <a:avLst/>
          </a:prstGeom>
          <a:noFill/>
          <a:ln w="28575" cap="flat" cmpd="sng">
            <a:solidFill>
              <a:schemeClr val="accent2"/>
            </a:solidFill>
            <a:prstDash val="solid"/>
            <a:round/>
            <a:headEnd type="none" w="sm" len="sm"/>
            <a:tailEnd type="stealth" w="med" len="med"/>
          </a:ln>
        </p:spPr>
      </p:cxnSp>
      <p:cxnSp>
        <p:nvCxnSpPr>
          <p:cNvPr id="133" name="Google Shape;133;p5"/>
          <p:cNvCxnSpPr/>
          <p:nvPr/>
        </p:nvCxnSpPr>
        <p:spPr>
          <a:xfrm rot="10800000">
            <a:off x="8211933" y="3697325"/>
            <a:ext cx="695585" cy="0"/>
          </a:xfrm>
          <a:prstGeom prst="straightConnector1">
            <a:avLst/>
          </a:prstGeom>
          <a:noFill/>
          <a:ln w="28575" cap="flat" cmpd="sng">
            <a:solidFill>
              <a:schemeClr val="accent2"/>
            </a:solidFill>
            <a:prstDash val="solid"/>
            <a:round/>
            <a:headEnd type="none" w="sm" len="sm"/>
            <a:tailEnd type="stealth" w="med" len="med"/>
          </a:ln>
        </p:spPr>
      </p:cxnSp>
      <p:cxnSp>
        <p:nvCxnSpPr>
          <p:cNvPr id="134" name="Google Shape;134;p5"/>
          <p:cNvCxnSpPr/>
          <p:nvPr/>
        </p:nvCxnSpPr>
        <p:spPr>
          <a:xfrm rot="10800000">
            <a:off x="8211933" y="4599870"/>
            <a:ext cx="695585" cy="0"/>
          </a:xfrm>
          <a:prstGeom prst="straightConnector1">
            <a:avLst/>
          </a:prstGeom>
          <a:noFill/>
          <a:ln w="28575" cap="flat" cmpd="sng">
            <a:solidFill>
              <a:schemeClr val="accent2"/>
            </a:solidFill>
            <a:prstDash val="solid"/>
            <a:round/>
            <a:headEnd type="none" w="sm" len="sm"/>
            <a:tailEnd type="stealth" w="med" len="med"/>
          </a:ln>
        </p:spPr>
      </p:cxnSp>
      <p:pic>
        <p:nvPicPr>
          <p:cNvPr id="135" name="Google Shape;135;p5" descr="A colorful swirly pattern on a black background&#10;&#10;Description automatically generated"/>
          <p:cNvPicPr preferRelativeResize="0"/>
          <p:nvPr/>
        </p:nvPicPr>
        <p:blipFill rotWithShape="1">
          <a:blip r:embed="rId4">
            <a:alphaModFix/>
          </a:blip>
          <a:srcRect/>
          <a:stretch/>
        </p:blipFill>
        <p:spPr>
          <a:xfrm>
            <a:off x="8733178" y="3546467"/>
            <a:ext cx="348680" cy="301718"/>
          </a:xfrm>
          <a:prstGeom prst="rect">
            <a:avLst/>
          </a:prstGeom>
          <a:noFill/>
          <a:ln>
            <a:noFill/>
          </a:ln>
        </p:spPr>
      </p:pic>
      <p:pic>
        <p:nvPicPr>
          <p:cNvPr id="136" name="Google Shape;136;p5" descr="A diagram of a staircase with people and text&#10;&#10;Description automatically generated with medium confidence"/>
          <p:cNvPicPr preferRelativeResize="0"/>
          <p:nvPr/>
        </p:nvPicPr>
        <p:blipFill rotWithShape="1">
          <a:blip r:embed="rId5">
            <a:alphaModFix/>
          </a:blip>
          <a:srcRect l="7401" t="13315" r="33026" b="9377"/>
          <a:stretch/>
        </p:blipFill>
        <p:spPr>
          <a:xfrm>
            <a:off x="453646" y="1188629"/>
            <a:ext cx="4431833" cy="3270805"/>
          </a:xfrm>
          <a:prstGeom prst="rect">
            <a:avLst/>
          </a:prstGeom>
          <a:noFill/>
          <a:ln>
            <a:noFill/>
          </a:ln>
        </p:spPr>
      </p:pic>
      <p:pic>
        <p:nvPicPr>
          <p:cNvPr id="137" name="Google Shape;137;p5" descr="A colorful swirly pattern on a black background&#10;&#10;Description automatically generated"/>
          <p:cNvPicPr preferRelativeResize="0"/>
          <p:nvPr/>
        </p:nvPicPr>
        <p:blipFill rotWithShape="1">
          <a:blip r:embed="rId4">
            <a:alphaModFix/>
          </a:blip>
          <a:srcRect/>
          <a:stretch/>
        </p:blipFill>
        <p:spPr>
          <a:xfrm>
            <a:off x="8752670" y="2479681"/>
            <a:ext cx="348680" cy="301718"/>
          </a:xfrm>
          <a:prstGeom prst="rect">
            <a:avLst/>
          </a:prstGeom>
          <a:noFill/>
          <a:ln>
            <a:noFill/>
          </a:ln>
        </p:spPr>
      </p:pic>
      <p:pic>
        <p:nvPicPr>
          <p:cNvPr id="138" name="Google Shape;138;p5" descr="A colorful swirly pattern on a black background&#10;&#10;Description automatically generated"/>
          <p:cNvPicPr preferRelativeResize="0"/>
          <p:nvPr/>
        </p:nvPicPr>
        <p:blipFill rotWithShape="1">
          <a:blip r:embed="rId4">
            <a:alphaModFix/>
          </a:blip>
          <a:srcRect/>
          <a:stretch/>
        </p:blipFill>
        <p:spPr>
          <a:xfrm>
            <a:off x="8752670" y="1546459"/>
            <a:ext cx="348680" cy="301718"/>
          </a:xfrm>
          <a:prstGeom prst="rect">
            <a:avLst/>
          </a:prstGeom>
          <a:noFill/>
          <a:ln>
            <a:noFill/>
          </a:ln>
        </p:spPr>
      </p:pic>
      <p:pic>
        <p:nvPicPr>
          <p:cNvPr id="139" name="Google Shape;139;p5" descr="A colorful swirly pattern on a black background&#10;&#10;Description automatically generated"/>
          <p:cNvPicPr preferRelativeResize="0"/>
          <p:nvPr/>
        </p:nvPicPr>
        <p:blipFill rotWithShape="1">
          <a:blip r:embed="rId4">
            <a:alphaModFix/>
          </a:blip>
          <a:srcRect/>
          <a:stretch/>
        </p:blipFill>
        <p:spPr>
          <a:xfrm>
            <a:off x="8743387" y="616564"/>
            <a:ext cx="348680" cy="301718"/>
          </a:xfrm>
          <a:prstGeom prst="rect">
            <a:avLst/>
          </a:prstGeom>
          <a:noFill/>
          <a:ln>
            <a:noFill/>
          </a:ln>
        </p:spPr>
      </p:pic>
      <p:pic>
        <p:nvPicPr>
          <p:cNvPr id="140" name="Google Shape;140;p5" descr="A colorful swirly pattern on a black background&#10;&#10;Description automatically generated"/>
          <p:cNvPicPr preferRelativeResize="0"/>
          <p:nvPr/>
        </p:nvPicPr>
        <p:blipFill rotWithShape="1">
          <a:blip r:embed="rId4">
            <a:alphaModFix/>
          </a:blip>
          <a:srcRect/>
          <a:stretch/>
        </p:blipFill>
        <p:spPr>
          <a:xfrm>
            <a:off x="8773999" y="4449011"/>
            <a:ext cx="348680" cy="301718"/>
          </a:xfrm>
          <a:prstGeom prst="rect">
            <a:avLst/>
          </a:prstGeom>
          <a:noFill/>
          <a:ln>
            <a:noFill/>
          </a:ln>
        </p:spPr>
      </p:pic>
      <p:cxnSp>
        <p:nvCxnSpPr>
          <p:cNvPr id="141" name="Google Shape;141;p5"/>
          <p:cNvCxnSpPr/>
          <p:nvPr/>
        </p:nvCxnSpPr>
        <p:spPr>
          <a:xfrm>
            <a:off x="7597083" y="1015804"/>
            <a:ext cx="0" cy="416186"/>
          </a:xfrm>
          <a:prstGeom prst="straightConnector1">
            <a:avLst/>
          </a:prstGeom>
          <a:noFill/>
          <a:ln w="12700" cap="flat" cmpd="sng">
            <a:solidFill>
              <a:schemeClr val="accent6"/>
            </a:solidFill>
            <a:prstDash val="solid"/>
            <a:miter lim="800000"/>
            <a:headEnd type="none" w="sm" len="sm"/>
            <a:tailEnd type="stealth" w="med" len="med"/>
          </a:ln>
        </p:spPr>
      </p:cxnSp>
      <p:cxnSp>
        <p:nvCxnSpPr>
          <p:cNvPr id="142" name="Google Shape;142;p5"/>
          <p:cNvCxnSpPr/>
          <p:nvPr/>
        </p:nvCxnSpPr>
        <p:spPr>
          <a:xfrm>
            <a:off x="7597083" y="1969264"/>
            <a:ext cx="0" cy="416186"/>
          </a:xfrm>
          <a:prstGeom prst="straightConnector1">
            <a:avLst/>
          </a:prstGeom>
          <a:noFill/>
          <a:ln w="12700" cap="flat" cmpd="sng">
            <a:solidFill>
              <a:schemeClr val="accent6"/>
            </a:solidFill>
            <a:prstDash val="solid"/>
            <a:miter lim="800000"/>
            <a:headEnd type="none" w="sm" len="sm"/>
            <a:tailEnd type="stealth" w="med" len="med"/>
          </a:ln>
        </p:spPr>
      </p:cxnSp>
      <p:cxnSp>
        <p:nvCxnSpPr>
          <p:cNvPr id="143" name="Google Shape;143;p5"/>
          <p:cNvCxnSpPr/>
          <p:nvPr/>
        </p:nvCxnSpPr>
        <p:spPr>
          <a:xfrm>
            <a:off x="7597083" y="2919491"/>
            <a:ext cx="0" cy="416186"/>
          </a:xfrm>
          <a:prstGeom prst="straightConnector1">
            <a:avLst/>
          </a:prstGeom>
          <a:noFill/>
          <a:ln w="12700" cap="flat" cmpd="sng">
            <a:solidFill>
              <a:schemeClr val="accent6"/>
            </a:solidFill>
            <a:prstDash val="solid"/>
            <a:miter lim="800000"/>
            <a:headEnd type="none" w="sm" len="sm"/>
            <a:tailEnd type="stealth" w="med" len="med"/>
          </a:ln>
        </p:spPr>
      </p:cxnSp>
      <p:cxnSp>
        <p:nvCxnSpPr>
          <p:cNvPr id="144" name="Google Shape;144;p5"/>
          <p:cNvCxnSpPr/>
          <p:nvPr/>
        </p:nvCxnSpPr>
        <p:spPr>
          <a:xfrm>
            <a:off x="7597083" y="3883711"/>
            <a:ext cx="0" cy="416186"/>
          </a:xfrm>
          <a:prstGeom prst="straightConnector1">
            <a:avLst/>
          </a:prstGeom>
          <a:noFill/>
          <a:ln w="12700" cap="flat" cmpd="sng">
            <a:solidFill>
              <a:schemeClr val="accent6"/>
            </a:solidFill>
            <a:prstDash val="solid"/>
            <a:miter lim="800000"/>
            <a:headEnd type="none" w="sm" len="sm"/>
            <a:tailEnd type="stealth" w="med" len="med"/>
          </a:ln>
        </p:spPr>
      </p:cxnSp>
      <p:sp>
        <p:nvSpPr>
          <p:cNvPr id="145" name="Google Shape;145;p5"/>
          <p:cNvSpPr txBox="1"/>
          <p:nvPr/>
        </p:nvSpPr>
        <p:spPr>
          <a:xfrm>
            <a:off x="3602422" y="3664419"/>
            <a:ext cx="1676267" cy="484718"/>
          </a:xfrm>
          <a:prstGeom prst="rect">
            <a:avLst/>
          </a:prstGeom>
          <a:noFill/>
          <a:ln>
            <a:noFill/>
          </a:ln>
        </p:spPr>
        <p:txBody>
          <a:bodyPr spcFirstLastPara="1" wrap="square" lIns="68569" tIns="34275" rIns="68569" bIns="34275" anchor="t" anchorCtr="0">
            <a:spAutoFit/>
          </a:bodyPr>
          <a:lstStyle/>
          <a:p>
            <a:r>
              <a:rPr lang="en-US" sz="1350" b="1">
                <a:solidFill>
                  <a:schemeClr val="dk1"/>
                </a:solidFill>
                <a:latin typeface="Calibri"/>
                <a:ea typeface="Calibri"/>
                <a:cs typeface="Calibri"/>
                <a:sym typeface="Calibri"/>
              </a:rPr>
              <a:t>Downstream Applications</a:t>
            </a:r>
            <a:endParaRPr sz="1350"/>
          </a:p>
        </p:txBody>
      </p:sp>
      <p:sp>
        <p:nvSpPr>
          <p:cNvPr id="146" name="Google Shape;146;p5"/>
          <p:cNvSpPr txBox="1"/>
          <p:nvPr/>
        </p:nvSpPr>
        <p:spPr>
          <a:xfrm>
            <a:off x="4675956" y="1676628"/>
            <a:ext cx="1676267" cy="484718"/>
          </a:xfrm>
          <a:prstGeom prst="rect">
            <a:avLst/>
          </a:prstGeom>
          <a:noFill/>
          <a:ln>
            <a:noFill/>
          </a:ln>
        </p:spPr>
        <p:txBody>
          <a:bodyPr spcFirstLastPara="1" wrap="square" lIns="68569" tIns="34275" rIns="68569" bIns="34275" anchor="t" anchorCtr="0">
            <a:spAutoFit/>
          </a:bodyPr>
          <a:lstStyle/>
          <a:p>
            <a:r>
              <a:rPr lang="en-US" sz="1350">
                <a:solidFill>
                  <a:srgbClr val="0070C0"/>
                </a:solidFill>
                <a:latin typeface="Akaya Kanadaka"/>
                <a:ea typeface="Akaya Kanadaka"/>
                <a:cs typeface="Akaya Kanadaka"/>
                <a:sym typeface="Akaya Kanadaka"/>
              </a:rPr>
              <a:t>Patient-Therapist Recommendation</a:t>
            </a:r>
            <a:endParaRPr sz="1350"/>
          </a:p>
        </p:txBody>
      </p:sp>
      <p:sp>
        <p:nvSpPr>
          <p:cNvPr id="147" name="Google Shape;147;p5"/>
          <p:cNvSpPr txBox="1"/>
          <p:nvPr/>
        </p:nvSpPr>
        <p:spPr>
          <a:xfrm>
            <a:off x="4582918" y="2370384"/>
            <a:ext cx="1676267" cy="484718"/>
          </a:xfrm>
          <a:prstGeom prst="rect">
            <a:avLst/>
          </a:prstGeom>
          <a:noFill/>
          <a:ln>
            <a:noFill/>
          </a:ln>
        </p:spPr>
        <p:txBody>
          <a:bodyPr spcFirstLastPara="1" wrap="square" lIns="68569" tIns="34275" rIns="68569" bIns="34275" anchor="t" anchorCtr="0">
            <a:spAutoFit/>
          </a:bodyPr>
          <a:lstStyle/>
          <a:p>
            <a:r>
              <a:rPr lang="en-US" sz="1350">
                <a:solidFill>
                  <a:srgbClr val="0070C0"/>
                </a:solidFill>
                <a:latin typeface="Akaya Kanadaka"/>
                <a:ea typeface="Akaya Kanadaka"/>
                <a:cs typeface="Akaya Kanadaka"/>
                <a:sym typeface="Akaya Kanadaka"/>
              </a:rPr>
              <a:t>Nutrition and Dietary Planning</a:t>
            </a:r>
            <a:endParaRPr sz="1350"/>
          </a:p>
        </p:txBody>
      </p:sp>
      <p:sp>
        <p:nvSpPr>
          <p:cNvPr id="148" name="Google Shape;148;p5"/>
          <p:cNvSpPr txBox="1"/>
          <p:nvPr/>
        </p:nvSpPr>
        <p:spPr>
          <a:xfrm>
            <a:off x="4582918" y="3064139"/>
            <a:ext cx="1676267" cy="484718"/>
          </a:xfrm>
          <a:prstGeom prst="rect">
            <a:avLst/>
          </a:prstGeom>
          <a:noFill/>
          <a:ln>
            <a:noFill/>
          </a:ln>
        </p:spPr>
        <p:txBody>
          <a:bodyPr spcFirstLastPara="1" wrap="square" lIns="68569" tIns="34275" rIns="68569" bIns="34275" anchor="t" anchorCtr="0">
            <a:spAutoFit/>
          </a:bodyPr>
          <a:lstStyle/>
          <a:p>
            <a:r>
              <a:rPr lang="en-US" sz="1350">
                <a:solidFill>
                  <a:srgbClr val="0070C0"/>
                </a:solidFill>
                <a:latin typeface="Akaya Kanadaka"/>
                <a:ea typeface="Akaya Kanadaka"/>
                <a:cs typeface="Akaya Kanadaka"/>
                <a:sym typeface="Akaya Kanadaka"/>
              </a:rPr>
              <a:t>Mental Health Interviews</a:t>
            </a:r>
            <a:endParaRPr sz="1350"/>
          </a:p>
        </p:txBody>
      </p:sp>
      <p:sp>
        <p:nvSpPr>
          <p:cNvPr id="149" name="Google Shape;149;p5"/>
          <p:cNvSpPr txBox="1"/>
          <p:nvPr/>
        </p:nvSpPr>
        <p:spPr>
          <a:xfrm>
            <a:off x="130226" y="81393"/>
            <a:ext cx="8080626" cy="484718"/>
          </a:xfrm>
          <a:prstGeom prst="rect">
            <a:avLst/>
          </a:prstGeom>
          <a:noFill/>
          <a:ln>
            <a:noFill/>
          </a:ln>
        </p:spPr>
        <p:txBody>
          <a:bodyPr spcFirstLastPara="1" wrap="square" lIns="68569" tIns="34275" rIns="68569" bIns="34275" anchor="t" anchorCtr="0">
            <a:spAutoFit/>
          </a:bodyPr>
          <a:lstStyle/>
          <a:p>
            <a:r>
              <a:rPr lang="en-US" sz="2700" b="1">
                <a:solidFill>
                  <a:schemeClr val="dk1"/>
                </a:solidFill>
                <a:latin typeface="Times New Roman"/>
                <a:ea typeface="Times New Roman"/>
                <a:cs typeface="Times New Roman"/>
                <a:sym typeface="Times New Roman"/>
              </a:rPr>
              <a:t>Today’s Discussion : How can we achieve CREST?</a:t>
            </a:r>
            <a:endParaRPr sz="135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g265321170dc_0_32"/>
          <p:cNvPicPr preferRelativeResize="0"/>
          <p:nvPr/>
        </p:nvPicPr>
        <p:blipFill>
          <a:blip r:embed="rId3">
            <a:alphaModFix/>
          </a:blip>
          <a:stretch>
            <a:fillRect/>
          </a:stretch>
        </p:blipFill>
        <p:spPr>
          <a:xfrm>
            <a:off x="-8147" y="0"/>
            <a:ext cx="5510108" cy="5143501"/>
          </a:xfrm>
          <a:prstGeom prst="rect">
            <a:avLst/>
          </a:prstGeom>
          <a:noFill/>
          <a:ln>
            <a:noFill/>
          </a:ln>
        </p:spPr>
      </p:pic>
      <p:sp>
        <p:nvSpPr>
          <p:cNvPr id="156" name="Google Shape;156;g265321170dc_0_32"/>
          <p:cNvSpPr txBox="1"/>
          <p:nvPr/>
        </p:nvSpPr>
        <p:spPr>
          <a:xfrm>
            <a:off x="5766563" y="3295594"/>
            <a:ext cx="3108150" cy="346226"/>
          </a:xfrm>
          <a:prstGeom prst="rect">
            <a:avLst/>
          </a:prstGeom>
          <a:noFill/>
          <a:ln>
            <a:noFill/>
          </a:ln>
        </p:spPr>
        <p:txBody>
          <a:bodyPr spcFirstLastPara="1" wrap="square" lIns="68569" tIns="68569" rIns="68569" bIns="68569" anchor="t" anchorCtr="0">
            <a:spAutoFit/>
          </a:bodyPr>
          <a:lstStyle/>
          <a:p>
            <a:r>
              <a:rPr lang="en-US" sz="1350">
                <a:solidFill>
                  <a:srgbClr val="0000FF"/>
                </a:solidFill>
              </a:rPr>
              <a:t>https://arxiv.org/pdf/2312.06798.pdf</a:t>
            </a:r>
            <a:endParaRPr sz="1350">
              <a:solidFill>
                <a:srgbClr val="0000FF"/>
              </a:solidFill>
            </a:endParaRPr>
          </a:p>
        </p:txBody>
      </p:sp>
      <p:pic>
        <p:nvPicPr>
          <p:cNvPr id="157" name="Google Shape;157;g265321170dc_0_32"/>
          <p:cNvPicPr preferRelativeResize="0"/>
          <p:nvPr/>
        </p:nvPicPr>
        <p:blipFill>
          <a:blip r:embed="rId4">
            <a:alphaModFix/>
          </a:blip>
          <a:stretch>
            <a:fillRect/>
          </a:stretch>
        </p:blipFill>
        <p:spPr>
          <a:xfrm>
            <a:off x="8202075" y="-34060"/>
            <a:ext cx="941926" cy="941926"/>
          </a:xfrm>
          <a:prstGeom prst="rect">
            <a:avLst/>
          </a:prstGeom>
          <a:noFill/>
          <a:ln>
            <a:noFill/>
          </a:ln>
        </p:spPr>
      </p:pic>
      <p:pic>
        <p:nvPicPr>
          <p:cNvPr id="158" name="Google Shape;158;g265321170dc_0_32"/>
          <p:cNvPicPr preferRelativeResize="0"/>
          <p:nvPr/>
        </p:nvPicPr>
        <p:blipFill>
          <a:blip r:embed="rId5">
            <a:alphaModFix/>
          </a:blip>
          <a:stretch>
            <a:fillRect/>
          </a:stretch>
        </p:blipFill>
        <p:spPr>
          <a:xfrm>
            <a:off x="7453013" y="1"/>
            <a:ext cx="873806" cy="8738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6"/>
          <p:cNvSpPr txBox="1">
            <a:spLocks noGrp="1"/>
          </p:cNvSpPr>
          <p:nvPr>
            <p:ph type="title"/>
          </p:nvPr>
        </p:nvSpPr>
        <p:spPr>
          <a:xfrm>
            <a:off x="722168" y="1832481"/>
            <a:ext cx="7886700" cy="994172"/>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5400"/>
            </a:pPr>
            <a:r>
              <a:rPr lang="en-US" sz="4050">
                <a:latin typeface="Akaya Kanadaka"/>
                <a:ea typeface="Akaya Kanadaka"/>
                <a:cs typeface="Akaya Kanadaka"/>
                <a:sym typeface="Akaya Kanadaka"/>
              </a:rPr>
              <a:t>Consistency (</a:t>
            </a:r>
            <a:r>
              <a:rPr lang="en-US" sz="4050" b="1">
                <a:solidFill>
                  <a:srgbClr val="FF0000"/>
                </a:solidFill>
                <a:latin typeface="Akaya Kanadaka"/>
                <a:ea typeface="Akaya Kanadaka"/>
                <a:cs typeface="Akaya Kanadaka"/>
                <a:sym typeface="Akaya Kanadaka"/>
              </a:rPr>
              <a:t>C</a:t>
            </a:r>
            <a:r>
              <a:rPr lang="en-US" sz="4050" b="1">
                <a:latin typeface="Akaya Kanadaka"/>
                <a:ea typeface="Akaya Kanadaka"/>
                <a:cs typeface="Akaya Kanadaka"/>
                <a:sym typeface="Akaya Kanadaka"/>
              </a:rPr>
              <a:t>r</a:t>
            </a:r>
            <a:r>
              <a:rPr lang="en-US" sz="4050">
                <a:latin typeface="Akaya Kanadaka"/>
                <a:ea typeface="Akaya Kanadaka"/>
                <a:cs typeface="Akaya Kanadaka"/>
                <a:sym typeface="Akaya Kanadaka"/>
              </a:rPr>
              <a:t>est)</a:t>
            </a:r>
            <a:endParaRPr/>
          </a:p>
        </p:txBody>
      </p:sp>
      <p:pic>
        <p:nvPicPr>
          <p:cNvPr id="164" name="Google Shape;164;p6"/>
          <p:cNvPicPr preferRelativeResize="0"/>
          <p:nvPr/>
        </p:nvPicPr>
        <p:blipFill>
          <a:blip r:embed="rId3">
            <a:alphaModFix/>
          </a:blip>
          <a:stretch>
            <a:fillRect/>
          </a:stretch>
        </p:blipFill>
        <p:spPr>
          <a:xfrm>
            <a:off x="8202075" y="-1"/>
            <a:ext cx="941926" cy="941926"/>
          </a:xfrm>
          <a:prstGeom prst="rect">
            <a:avLst/>
          </a:prstGeom>
          <a:noFill/>
          <a:ln>
            <a:noFill/>
          </a:ln>
        </p:spPr>
      </p:pic>
      <p:pic>
        <p:nvPicPr>
          <p:cNvPr id="165" name="Google Shape;165;p6"/>
          <p:cNvPicPr preferRelativeResize="0"/>
          <p:nvPr/>
        </p:nvPicPr>
        <p:blipFill>
          <a:blip r:embed="rId4">
            <a:alphaModFix/>
          </a:blip>
          <a:stretch>
            <a:fillRect/>
          </a:stretch>
        </p:blipFill>
        <p:spPr>
          <a:xfrm>
            <a:off x="7453013" y="1"/>
            <a:ext cx="873806" cy="873806"/>
          </a:xfrm>
          <a:prstGeom prst="rect">
            <a:avLst/>
          </a:prstGeom>
          <a:noFill/>
          <a:ln>
            <a:noFill/>
          </a:ln>
        </p:spPr>
      </p:pic>
    </p:spTree>
  </p:cSld>
  <p:clrMapOvr>
    <a:masterClrMapping/>
  </p:clrMapOvr>
</p:sld>
</file>

<file path=ppt/theme/theme1.xml><?xml version="1.0" encoding="utf-8"?>
<a:theme xmlns:a="http://schemas.openxmlformats.org/drawingml/2006/main" name="DC-PPT-Style2-Widescree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13344</TotalTime>
  <Words>1680</Words>
  <Application>Microsoft Office PowerPoint</Application>
  <PresentationFormat>On-screen Show (16:9)</PresentationFormat>
  <Paragraphs>323</Paragraphs>
  <Slides>69</Slides>
  <Notes>15</Notes>
  <HiddenSlides>0</HiddenSlides>
  <MMClips>2</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DC-PPT-Style2-Widescreen</vt:lpstr>
      <vt:lpstr>CS7.405 Responsible &amp; Safe AI Systems</vt:lpstr>
      <vt:lpstr>Improvement in AI capabilities: Your list? Your life time?   </vt:lpstr>
      <vt:lpstr>Improvement in AI capabilities </vt:lpstr>
      <vt:lpstr>Improvement in AI capabilities: Your list? </vt:lpstr>
      <vt:lpstr>Activity #1</vt:lpstr>
      <vt:lpstr>Your responses </vt:lpstr>
      <vt:lpstr>PowerPoint Presentation</vt:lpstr>
      <vt:lpstr>PowerPoint Presentation</vt:lpstr>
      <vt:lpstr>Consistency (Crest)</vt:lpstr>
      <vt:lpstr>PowerPoint Presentation</vt:lpstr>
      <vt:lpstr>Consistency (Bias)</vt:lpstr>
      <vt:lpstr>Consistency (Bias)</vt:lpstr>
      <vt:lpstr>Taking into account Paraphrasing and Human Explanations</vt:lpstr>
      <vt:lpstr>Evaluating Consistency</vt:lpstr>
      <vt:lpstr>Ideas for Course Project</vt:lpstr>
      <vt:lpstr>This Lecture </vt:lpstr>
      <vt:lpstr>Activity #2 </vt:lpstr>
      <vt:lpstr>Administrativia </vt:lpstr>
      <vt:lpstr>What is the current situation? </vt:lpstr>
      <vt:lpstr>PowerPoint Presentation</vt:lpstr>
      <vt:lpstr>PowerPoint Presentation</vt:lpstr>
      <vt:lpstr>AI capabilities </vt:lpstr>
      <vt:lpstr>GANs 2014 </vt:lpstr>
      <vt:lpstr>Image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based tasks </vt:lpstr>
      <vt:lpstr>Language models 2011</vt:lpstr>
      <vt:lpstr>GPT-2 2019</vt:lpstr>
      <vt:lpstr>GPT-3 2020</vt:lpstr>
      <vt:lpstr>ChatGPT 2022</vt:lpstr>
      <vt:lpstr>Common sense Q&amp;A </vt:lpstr>
      <vt:lpstr>PowerPoint Presentation</vt:lpstr>
      <vt:lpstr>Common sense Q&amp;A </vt:lpstr>
      <vt:lpstr>AP exam</vt:lpstr>
      <vt:lpstr>Planning &amp; Strategic thinking </vt:lpstr>
      <vt:lpstr>Acting on instruction / plans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ChatGPT Live! </vt:lpstr>
      <vt:lpstr>ChatGPT Live! </vt:lpstr>
      <vt:lpstr>Any use cases / experiences from your side? </vt:lpstr>
      <vt:lpstr>Similar systems / applications </vt:lpstr>
      <vt:lpstr>Coding: GPT-3 with Codex LM</vt:lpstr>
      <vt:lpstr>Math: Google’s MINERVA model (PaLM variant) </vt:lpstr>
      <vt:lpstr>Math: AlphaTensor</vt:lpstr>
      <vt:lpstr>Life Sciences: AlphaFold2</vt:lpstr>
      <vt:lpstr>In summary </vt:lpstr>
      <vt:lpstr>PowerPoint Presentation</vt:lpstr>
      <vt:lpstr>Activity #3: Optional </vt:lpstr>
      <vt:lpstr>Any questions? </vt:lpstr>
      <vt:lpstr>Bibliography / Acknowledgements </vt:lpstr>
      <vt:lpstr>PowerPoint Presentation</vt:lpstr>
    </vt:vector>
  </TitlesOfParts>
  <Company>Carnegie Mellon University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PreCog</dc:title>
  <dc:creator>P K</dc:creator>
  <cp:lastModifiedBy>Ponnurangam Kumaraguru</cp:lastModifiedBy>
  <cp:revision>3</cp:revision>
  <cp:lastPrinted>2022-01-04T05:53:04Z</cp:lastPrinted>
  <dcterms:created xsi:type="dcterms:W3CDTF">2015-01-21T16:30:43Z</dcterms:created>
  <dcterms:modified xsi:type="dcterms:W3CDTF">2024-02-01T05:52:28Z</dcterms:modified>
</cp:coreProperties>
</file>